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89" r:id="rId2"/>
    <p:sldId id="262" r:id="rId3"/>
    <p:sldId id="273" r:id="rId4"/>
    <p:sldId id="287" r:id="rId5"/>
    <p:sldId id="288" r:id="rId6"/>
    <p:sldId id="286" r:id="rId7"/>
    <p:sldId id="285" r:id="rId8"/>
    <p:sldId id="284" r:id="rId9"/>
    <p:sldId id="267" r:id="rId10"/>
    <p:sldId id="268" r:id="rId11"/>
    <p:sldId id="269" r:id="rId12"/>
    <p:sldId id="270" r:id="rId13"/>
    <p:sldId id="271" r:id="rId14"/>
    <p:sldId id="266" r:id="rId15"/>
    <p:sldId id="265"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16"/>
    <p:restoredTop sz="85991"/>
  </p:normalViewPr>
  <p:slideViewPr>
    <p:cSldViewPr snapToGrid="0" snapToObjects="1">
      <p:cViewPr>
        <p:scale>
          <a:sx n="96" d="100"/>
          <a:sy n="96" d="100"/>
        </p:scale>
        <p:origin x="2960"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david/Documents/VM%20Shared/Geopolitical%20Risk/XPCTGDP_3SCE.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david/Dropbox/Pardee/Risk%20-%20Geopolitical/KLRAT-USCHINAEUWORLD.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david/Dropbox/Pardee/Risk%20-%20Geopolitical/TradePctGDP-WBInc_v2017011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bg1"/>
                </a:solidFill>
                <a:latin typeface="+mj-lt"/>
                <a:ea typeface="+mn-ea"/>
                <a:cs typeface="+mn-cs"/>
              </a:defRPr>
            </a:pPr>
            <a:r>
              <a:rPr lang="en-US" sz="2400"/>
              <a:t>Three Global Protectionism Scenarios</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bg1"/>
              </a:solidFill>
              <a:latin typeface="+mj-lt"/>
              <a:ea typeface="+mn-ea"/>
              <a:cs typeface="+mn-cs"/>
            </a:defRPr>
          </a:pPr>
          <a:endParaRPr lang="en-US"/>
        </a:p>
      </c:txPr>
    </c:title>
    <c:autoTitleDeleted val="0"/>
    <c:plotArea>
      <c:layout>
        <c:manualLayout>
          <c:layoutTarget val="inner"/>
          <c:xMode val="edge"/>
          <c:yMode val="edge"/>
          <c:x val="0.114052441865382"/>
          <c:y val="0.130560075849276"/>
          <c:w val="0.83322194573762"/>
          <c:h val="0.769833304277576"/>
        </c:manualLayout>
      </c:layout>
      <c:lineChart>
        <c:grouping val="standard"/>
        <c:varyColors val="0"/>
        <c:ser>
          <c:idx val="0"/>
          <c:order val="0"/>
          <c:tx>
            <c:strRef>
              <c:f>'X%GDP'!$B$1</c:f>
              <c:strCache>
                <c:ptCount val="1"/>
                <c:pt idx="0">
                  <c:v>Globalism Great Again</c:v>
                </c:pt>
              </c:strCache>
            </c:strRef>
          </c:tx>
          <c:spPr>
            <a:ln w="38100" cap="rnd">
              <a:solidFill>
                <a:schemeClr val="accent1"/>
              </a:solidFill>
              <a:round/>
            </a:ln>
            <a:effectLst/>
          </c:spPr>
          <c:marker>
            <c:symbol val="none"/>
          </c:marker>
          <c:cat>
            <c:numRef>
              <c:f>'X%GDP'!$A$32:$A$77</c:f>
              <c:numCache>
                <c:formatCode>General</c:formatCode>
                <c:ptCount val="46"/>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pt idx="27">
                  <c:v>2017.0</c:v>
                </c:pt>
                <c:pt idx="28">
                  <c:v>2018.0</c:v>
                </c:pt>
                <c:pt idx="29">
                  <c:v>2019.0</c:v>
                </c:pt>
                <c:pt idx="30">
                  <c:v>2020.0</c:v>
                </c:pt>
                <c:pt idx="31">
                  <c:v>2021.0</c:v>
                </c:pt>
                <c:pt idx="32">
                  <c:v>2022.0</c:v>
                </c:pt>
                <c:pt idx="33">
                  <c:v>2023.0</c:v>
                </c:pt>
                <c:pt idx="34">
                  <c:v>2024.0</c:v>
                </c:pt>
                <c:pt idx="35">
                  <c:v>2025.0</c:v>
                </c:pt>
                <c:pt idx="36">
                  <c:v>2026.0</c:v>
                </c:pt>
                <c:pt idx="37">
                  <c:v>2027.0</c:v>
                </c:pt>
                <c:pt idx="38">
                  <c:v>2028.0</c:v>
                </c:pt>
                <c:pt idx="39">
                  <c:v>2029.0</c:v>
                </c:pt>
                <c:pt idx="40">
                  <c:v>2030.0</c:v>
                </c:pt>
                <c:pt idx="41">
                  <c:v>2031.0</c:v>
                </c:pt>
                <c:pt idx="42">
                  <c:v>2032.0</c:v>
                </c:pt>
                <c:pt idx="43">
                  <c:v>2033.0</c:v>
                </c:pt>
                <c:pt idx="44">
                  <c:v>2034.0</c:v>
                </c:pt>
                <c:pt idx="45">
                  <c:v>2035.0</c:v>
                </c:pt>
              </c:numCache>
            </c:numRef>
          </c:cat>
          <c:val>
            <c:numRef>
              <c:f>'X%GDP'!$B$32:$B$77</c:f>
              <c:numCache>
                <c:formatCode>General</c:formatCode>
                <c:ptCount val="46"/>
                <c:pt idx="0">
                  <c:v>19.15</c:v>
                </c:pt>
                <c:pt idx="1">
                  <c:v>18.99</c:v>
                </c:pt>
                <c:pt idx="2">
                  <c:v>20.89</c:v>
                </c:pt>
                <c:pt idx="3">
                  <c:v>19.82</c:v>
                </c:pt>
                <c:pt idx="4">
                  <c:v>20.5</c:v>
                </c:pt>
                <c:pt idx="5">
                  <c:v>21.66</c:v>
                </c:pt>
                <c:pt idx="6">
                  <c:v>21.79</c:v>
                </c:pt>
                <c:pt idx="7">
                  <c:v>22.86</c:v>
                </c:pt>
                <c:pt idx="8">
                  <c:v>23.07</c:v>
                </c:pt>
                <c:pt idx="9">
                  <c:v>23.48</c:v>
                </c:pt>
                <c:pt idx="10">
                  <c:v>25.71</c:v>
                </c:pt>
                <c:pt idx="11">
                  <c:v>25.13</c:v>
                </c:pt>
                <c:pt idx="12">
                  <c:v>24.98</c:v>
                </c:pt>
                <c:pt idx="13">
                  <c:v>25.24</c:v>
                </c:pt>
                <c:pt idx="14">
                  <c:v>26.79</c:v>
                </c:pt>
                <c:pt idx="15">
                  <c:v>27.99</c:v>
                </c:pt>
                <c:pt idx="16">
                  <c:v>29.4</c:v>
                </c:pt>
                <c:pt idx="17">
                  <c:v>29.79</c:v>
                </c:pt>
                <c:pt idx="18">
                  <c:v>30.6</c:v>
                </c:pt>
                <c:pt idx="19">
                  <c:v>26.39</c:v>
                </c:pt>
                <c:pt idx="20">
                  <c:v>28.7</c:v>
                </c:pt>
                <c:pt idx="21">
                  <c:v>30.46</c:v>
                </c:pt>
                <c:pt idx="22">
                  <c:v>30.49</c:v>
                </c:pt>
                <c:pt idx="23">
                  <c:v>30.18</c:v>
                </c:pt>
                <c:pt idx="24">
                  <c:v>29.77</c:v>
                </c:pt>
                <c:pt idx="25">
                  <c:v>29.91</c:v>
                </c:pt>
                <c:pt idx="26">
                  <c:v>30.1</c:v>
                </c:pt>
                <c:pt idx="27">
                  <c:v>30.15</c:v>
                </c:pt>
                <c:pt idx="28">
                  <c:v>30.64</c:v>
                </c:pt>
                <c:pt idx="29">
                  <c:v>31.06</c:v>
                </c:pt>
                <c:pt idx="30">
                  <c:v>31.51</c:v>
                </c:pt>
                <c:pt idx="31">
                  <c:v>32.0</c:v>
                </c:pt>
                <c:pt idx="32">
                  <c:v>32.57</c:v>
                </c:pt>
                <c:pt idx="33">
                  <c:v>33.16</c:v>
                </c:pt>
                <c:pt idx="34">
                  <c:v>33.79</c:v>
                </c:pt>
                <c:pt idx="35">
                  <c:v>34.47</c:v>
                </c:pt>
                <c:pt idx="36">
                  <c:v>35.09</c:v>
                </c:pt>
                <c:pt idx="37">
                  <c:v>35.71</c:v>
                </c:pt>
                <c:pt idx="38">
                  <c:v>36.33</c:v>
                </c:pt>
                <c:pt idx="39">
                  <c:v>36.94</c:v>
                </c:pt>
                <c:pt idx="40">
                  <c:v>37.52</c:v>
                </c:pt>
                <c:pt idx="41">
                  <c:v>38.09</c:v>
                </c:pt>
                <c:pt idx="42">
                  <c:v>38.64</c:v>
                </c:pt>
                <c:pt idx="43">
                  <c:v>39.18</c:v>
                </c:pt>
                <c:pt idx="44">
                  <c:v>39.72</c:v>
                </c:pt>
                <c:pt idx="45">
                  <c:v>40.25</c:v>
                </c:pt>
              </c:numCache>
            </c:numRef>
          </c:val>
          <c:smooth val="0"/>
        </c:ser>
        <c:ser>
          <c:idx val="2"/>
          <c:order val="1"/>
          <c:tx>
            <c:strRef>
              <c:f>'X%GDP'!$D$1</c:f>
              <c:strCache>
                <c:ptCount val="1"/>
                <c:pt idx="0">
                  <c:v>Nativist Victory</c:v>
                </c:pt>
              </c:strCache>
            </c:strRef>
          </c:tx>
          <c:spPr>
            <a:ln w="38100" cap="rnd">
              <a:solidFill>
                <a:schemeClr val="accent2"/>
              </a:solidFill>
              <a:round/>
            </a:ln>
            <a:effectLst/>
          </c:spPr>
          <c:marker>
            <c:symbol val="none"/>
          </c:marker>
          <c:cat>
            <c:numRef>
              <c:f>'X%GDP'!$A$32:$A$77</c:f>
              <c:numCache>
                <c:formatCode>General</c:formatCode>
                <c:ptCount val="46"/>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pt idx="27">
                  <c:v>2017.0</c:v>
                </c:pt>
                <c:pt idx="28">
                  <c:v>2018.0</c:v>
                </c:pt>
                <c:pt idx="29">
                  <c:v>2019.0</c:v>
                </c:pt>
                <c:pt idx="30">
                  <c:v>2020.0</c:v>
                </c:pt>
                <c:pt idx="31">
                  <c:v>2021.0</c:v>
                </c:pt>
                <c:pt idx="32">
                  <c:v>2022.0</c:v>
                </c:pt>
                <c:pt idx="33">
                  <c:v>2023.0</c:v>
                </c:pt>
                <c:pt idx="34">
                  <c:v>2024.0</c:v>
                </c:pt>
                <c:pt idx="35">
                  <c:v>2025.0</c:v>
                </c:pt>
                <c:pt idx="36">
                  <c:v>2026.0</c:v>
                </c:pt>
                <c:pt idx="37">
                  <c:v>2027.0</c:v>
                </c:pt>
                <c:pt idx="38">
                  <c:v>2028.0</c:v>
                </c:pt>
                <c:pt idx="39">
                  <c:v>2029.0</c:v>
                </c:pt>
                <c:pt idx="40">
                  <c:v>2030.0</c:v>
                </c:pt>
                <c:pt idx="41">
                  <c:v>2031.0</c:v>
                </c:pt>
                <c:pt idx="42">
                  <c:v>2032.0</c:v>
                </c:pt>
                <c:pt idx="43">
                  <c:v>2033.0</c:v>
                </c:pt>
                <c:pt idx="44">
                  <c:v>2034.0</c:v>
                </c:pt>
                <c:pt idx="45">
                  <c:v>2035.0</c:v>
                </c:pt>
              </c:numCache>
            </c:numRef>
          </c:cat>
          <c:val>
            <c:numRef>
              <c:f>'X%GDP'!$D$32:$D$77</c:f>
              <c:numCache>
                <c:formatCode>General</c:formatCode>
                <c:ptCount val="46"/>
                <c:pt idx="0">
                  <c:v>19.15</c:v>
                </c:pt>
                <c:pt idx="1">
                  <c:v>18.99</c:v>
                </c:pt>
                <c:pt idx="2">
                  <c:v>20.89</c:v>
                </c:pt>
                <c:pt idx="3">
                  <c:v>19.82</c:v>
                </c:pt>
                <c:pt idx="4">
                  <c:v>20.5</c:v>
                </c:pt>
                <c:pt idx="5">
                  <c:v>21.66</c:v>
                </c:pt>
                <c:pt idx="6">
                  <c:v>21.79</c:v>
                </c:pt>
                <c:pt idx="7">
                  <c:v>22.86</c:v>
                </c:pt>
                <c:pt idx="8">
                  <c:v>23.07</c:v>
                </c:pt>
                <c:pt idx="9">
                  <c:v>23.48</c:v>
                </c:pt>
                <c:pt idx="10">
                  <c:v>25.71</c:v>
                </c:pt>
                <c:pt idx="11">
                  <c:v>25.13</c:v>
                </c:pt>
                <c:pt idx="12">
                  <c:v>24.98</c:v>
                </c:pt>
                <c:pt idx="13">
                  <c:v>25.24</c:v>
                </c:pt>
                <c:pt idx="14">
                  <c:v>26.79</c:v>
                </c:pt>
                <c:pt idx="15">
                  <c:v>27.99</c:v>
                </c:pt>
                <c:pt idx="16">
                  <c:v>29.4</c:v>
                </c:pt>
                <c:pt idx="17">
                  <c:v>29.79</c:v>
                </c:pt>
                <c:pt idx="18">
                  <c:v>30.6</c:v>
                </c:pt>
                <c:pt idx="19">
                  <c:v>26.39</c:v>
                </c:pt>
                <c:pt idx="20">
                  <c:v>28.7</c:v>
                </c:pt>
                <c:pt idx="21">
                  <c:v>30.46</c:v>
                </c:pt>
                <c:pt idx="22">
                  <c:v>30.49</c:v>
                </c:pt>
                <c:pt idx="23">
                  <c:v>30.18</c:v>
                </c:pt>
                <c:pt idx="24">
                  <c:v>29.77</c:v>
                </c:pt>
                <c:pt idx="25">
                  <c:v>29.91</c:v>
                </c:pt>
                <c:pt idx="26">
                  <c:v>30.1</c:v>
                </c:pt>
                <c:pt idx="27">
                  <c:v>30.15</c:v>
                </c:pt>
                <c:pt idx="28">
                  <c:v>29.9</c:v>
                </c:pt>
                <c:pt idx="29">
                  <c:v>29.62</c:v>
                </c:pt>
                <c:pt idx="30">
                  <c:v>29.32</c:v>
                </c:pt>
                <c:pt idx="31">
                  <c:v>29.01</c:v>
                </c:pt>
                <c:pt idx="32">
                  <c:v>28.71</c:v>
                </c:pt>
                <c:pt idx="33">
                  <c:v>28.36</c:v>
                </c:pt>
                <c:pt idx="34">
                  <c:v>27.98</c:v>
                </c:pt>
                <c:pt idx="35">
                  <c:v>27.57</c:v>
                </c:pt>
                <c:pt idx="36">
                  <c:v>27.12</c:v>
                </c:pt>
                <c:pt idx="37">
                  <c:v>26.64</c:v>
                </c:pt>
                <c:pt idx="38">
                  <c:v>26.13</c:v>
                </c:pt>
                <c:pt idx="39">
                  <c:v>25.58</c:v>
                </c:pt>
                <c:pt idx="40">
                  <c:v>25.02</c:v>
                </c:pt>
                <c:pt idx="41">
                  <c:v>24.44</c:v>
                </c:pt>
                <c:pt idx="42">
                  <c:v>23.86</c:v>
                </c:pt>
                <c:pt idx="43">
                  <c:v>23.28</c:v>
                </c:pt>
                <c:pt idx="44">
                  <c:v>22.71</c:v>
                </c:pt>
                <c:pt idx="45">
                  <c:v>22.16</c:v>
                </c:pt>
              </c:numCache>
            </c:numRef>
          </c:val>
          <c:smooth val="0"/>
        </c:ser>
        <c:ser>
          <c:idx val="1"/>
          <c:order val="2"/>
          <c:tx>
            <c:strRef>
              <c:f>'X%GDP'!$C$1</c:f>
              <c:strCache>
                <c:ptCount val="1"/>
                <c:pt idx="0">
                  <c:v>Trade Stagnates</c:v>
                </c:pt>
              </c:strCache>
            </c:strRef>
          </c:tx>
          <c:spPr>
            <a:ln w="38100" cap="rnd">
              <a:solidFill>
                <a:schemeClr val="accent6"/>
              </a:solidFill>
              <a:round/>
            </a:ln>
            <a:effectLst/>
          </c:spPr>
          <c:marker>
            <c:symbol val="none"/>
          </c:marker>
          <c:cat>
            <c:numRef>
              <c:f>'X%GDP'!$A$32:$A$77</c:f>
              <c:numCache>
                <c:formatCode>General</c:formatCode>
                <c:ptCount val="46"/>
                <c:pt idx="0">
                  <c:v>1990.0</c:v>
                </c:pt>
                <c:pt idx="1">
                  <c:v>1991.0</c:v>
                </c:pt>
                <c:pt idx="2">
                  <c:v>1992.0</c:v>
                </c:pt>
                <c:pt idx="3">
                  <c:v>1993.0</c:v>
                </c:pt>
                <c:pt idx="4">
                  <c:v>1994.0</c:v>
                </c:pt>
                <c:pt idx="5">
                  <c:v>1995.0</c:v>
                </c:pt>
                <c:pt idx="6">
                  <c:v>1996.0</c:v>
                </c:pt>
                <c:pt idx="7">
                  <c:v>1997.0</c:v>
                </c:pt>
                <c:pt idx="8">
                  <c:v>1998.0</c:v>
                </c:pt>
                <c:pt idx="9">
                  <c:v>1999.0</c:v>
                </c:pt>
                <c:pt idx="10">
                  <c:v>2000.0</c:v>
                </c:pt>
                <c:pt idx="11">
                  <c:v>2001.0</c:v>
                </c:pt>
                <c:pt idx="12">
                  <c:v>2002.0</c:v>
                </c:pt>
                <c:pt idx="13">
                  <c:v>2003.0</c:v>
                </c:pt>
                <c:pt idx="14">
                  <c:v>2004.0</c:v>
                </c:pt>
                <c:pt idx="15">
                  <c:v>2005.0</c:v>
                </c:pt>
                <c:pt idx="16">
                  <c:v>2006.0</c:v>
                </c:pt>
                <c:pt idx="17">
                  <c:v>2007.0</c:v>
                </c:pt>
                <c:pt idx="18">
                  <c:v>2008.0</c:v>
                </c:pt>
                <c:pt idx="19">
                  <c:v>2009.0</c:v>
                </c:pt>
                <c:pt idx="20">
                  <c:v>2010.0</c:v>
                </c:pt>
                <c:pt idx="21">
                  <c:v>2011.0</c:v>
                </c:pt>
                <c:pt idx="22">
                  <c:v>2012.0</c:v>
                </c:pt>
                <c:pt idx="23">
                  <c:v>2013.0</c:v>
                </c:pt>
                <c:pt idx="24">
                  <c:v>2014.0</c:v>
                </c:pt>
                <c:pt idx="25">
                  <c:v>2015.0</c:v>
                </c:pt>
                <c:pt idx="26">
                  <c:v>2016.0</c:v>
                </c:pt>
                <c:pt idx="27">
                  <c:v>2017.0</c:v>
                </c:pt>
                <c:pt idx="28">
                  <c:v>2018.0</c:v>
                </c:pt>
                <c:pt idx="29">
                  <c:v>2019.0</c:v>
                </c:pt>
                <c:pt idx="30">
                  <c:v>2020.0</c:v>
                </c:pt>
                <c:pt idx="31">
                  <c:v>2021.0</c:v>
                </c:pt>
                <c:pt idx="32">
                  <c:v>2022.0</c:v>
                </c:pt>
                <c:pt idx="33">
                  <c:v>2023.0</c:v>
                </c:pt>
                <c:pt idx="34">
                  <c:v>2024.0</c:v>
                </c:pt>
                <c:pt idx="35">
                  <c:v>2025.0</c:v>
                </c:pt>
                <c:pt idx="36">
                  <c:v>2026.0</c:v>
                </c:pt>
                <c:pt idx="37">
                  <c:v>2027.0</c:v>
                </c:pt>
                <c:pt idx="38">
                  <c:v>2028.0</c:v>
                </c:pt>
                <c:pt idx="39">
                  <c:v>2029.0</c:v>
                </c:pt>
                <c:pt idx="40">
                  <c:v>2030.0</c:v>
                </c:pt>
                <c:pt idx="41">
                  <c:v>2031.0</c:v>
                </c:pt>
                <c:pt idx="42">
                  <c:v>2032.0</c:v>
                </c:pt>
                <c:pt idx="43">
                  <c:v>2033.0</c:v>
                </c:pt>
                <c:pt idx="44">
                  <c:v>2034.0</c:v>
                </c:pt>
                <c:pt idx="45">
                  <c:v>2035.0</c:v>
                </c:pt>
              </c:numCache>
            </c:numRef>
          </c:cat>
          <c:val>
            <c:numRef>
              <c:f>'X%GDP'!$C$32:$C$77</c:f>
              <c:numCache>
                <c:formatCode>General</c:formatCode>
                <c:ptCount val="46"/>
                <c:pt idx="0">
                  <c:v>19.15</c:v>
                </c:pt>
                <c:pt idx="1">
                  <c:v>18.99</c:v>
                </c:pt>
                <c:pt idx="2">
                  <c:v>20.89</c:v>
                </c:pt>
                <c:pt idx="3">
                  <c:v>19.82</c:v>
                </c:pt>
                <c:pt idx="4">
                  <c:v>20.5</c:v>
                </c:pt>
                <c:pt idx="5">
                  <c:v>21.66</c:v>
                </c:pt>
                <c:pt idx="6">
                  <c:v>21.79</c:v>
                </c:pt>
                <c:pt idx="7">
                  <c:v>22.86</c:v>
                </c:pt>
                <c:pt idx="8">
                  <c:v>23.07</c:v>
                </c:pt>
                <c:pt idx="9">
                  <c:v>23.48</c:v>
                </c:pt>
                <c:pt idx="10">
                  <c:v>25.71</c:v>
                </c:pt>
                <c:pt idx="11">
                  <c:v>25.13</c:v>
                </c:pt>
                <c:pt idx="12">
                  <c:v>24.98</c:v>
                </c:pt>
                <c:pt idx="13">
                  <c:v>25.24</c:v>
                </c:pt>
                <c:pt idx="14">
                  <c:v>26.79</c:v>
                </c:pt>
                <c:pt idx="15">
                  <c:v>27.99</c:v>
                </c:pt>
                <c:pt idx="16">
                  <c:v>29.4</c:v>
                </c:pt>
                <c:pt idx="17">
                  <c:v>29.79</c:v>
                </c:pt>
                <c:pt idx="18">
                  <c:v>30.6</c:v>
                </c:pt>
                <c:pt idx="19">
                  <c:v>26.39</c:v>
                </c:pt>
                <c:pt idx="20">
                  <c:v>28.7</c:v>
                </c:pt>
                <c:pt idx="21">
                  <c:v>30.46</c:v>
                </c:pt>
                <c:pt idx="22">
                  <c:v>30.49</c:v>
                </c:pt>
                <c:pt idx="23">
                  <c:v>30.18</c:v>
                </c:pt>
                <c:pt idx="24">
                  <c:v>29.77</c:v>
                </c:pt>
                <c:pt idx="25">
                  <c:v>29.91</c:v>
                </c:pt>
                <c:pt idx="26">
                  <c:v>30.1</c:v>
                </c:pt>
                <c:pt idx="27">
                  <c:v>30.15</c:v>
                </c:pt>
                <c:pt idx="28">
                  <c:v>30.08</c:v>
                </c:pt>
                <c:pt idx="29">
                  <c:v>29.99</c:v>
                </c:pt>
                <c:pt idx="30">
                  <c:v>29.9</c:v>
                </c:pt>
                <c:pt idx="31">
                  <c:v>29.81</c:v>
                </c:pt>
                <c:pt idx="32">
                  <c:v>29.76</c:v>
                </c:pt>
                <c:pt idx="33">
                  <c:v>29.67</c:v>
                </c:pt>
                <c:pt idx="34">
                  <c:v>29.56</c:v>
                </c:pt>
                <c:pt idx="35">
                  <c:v>29.43</c:v>
                </c:pt>
                <c:pt idx="36">
                  <c:v>29.44</c:v>
                </c:pt>
                <c:pt idx="37">
                  <c:v>29.45</c:v>
                </c:pt>
                <c:pt idx="38">
                  <c:v>29.45</c:v>
                </c:pt>
                <c:pt idx="39">
                  <c:v>29.44</c:v>
                </c:pt>
                <c:pt idx="40">
                  <c:v>29.44</c:v>
                </c:pt>
                <c:pt idx="41">
                  <c:v>29.44</c:v>
                </c:pt>
                <c:pt idx="42">
                  <c:v>29.43</c:v>
                </c:pt>
                <c:pt idx="43">
                  <c:v>29.42</c:v>
                </c:pt>
                <c:pt idx="44">
                  <c:v>29.41</c:v>
                </c:pt>
                <c:pt idx="45">
                  <c:v>29.4</c:v>
                </c:pt>
              </c:numCache>
            </c:numRef>
          </c:val>
          <c:smooth val="0"/>
        </c:ser>
        <c:dLbls>
          <c:showLegendKey val="0"/>
          <c:showVal val="0"/>
          <c:showCatName val="0"/>
          <c:showSerName val="0"/>
          <c:showPercent val="0"/>
          <c:showBubbleSize val="0"/>
        </c:dLbls>
        <c:smooth val="0"/>
        <c:axId val="1123054592"/>
        <c:axId val="1089434160"/>
      </c:lineChart>
      <c:catAx>
        <c:axId val="112305459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crossAx val="1089434160"/>
        <c:crosses val="autoZero"/>
        <c:auto val="1"/>
        <c:lblAlgn val="ctr"/>
        <c:lblOffset val="100"/>
        <c:tickLblSkip val="5"/>
        <c:noMultiLvlLbl val="0"/>
      </c:catAx>
      <c:valAx>
        <c:axId val="1089434160"/>
        <c:scaling>
          <c:orientation val="minMax"/>
          <c:min val="15.0"/>
        </c:scaling>
        <c:delete val="0"/>
        <c:axPos val="l"/>
        <c:title>
          <c:tx>
            <c:rich>
              <a:bodyPr rot="-5400000" spcFirstLastPara="1" vertOverflow="ellipsis" vert="horz" wrap="square" anchor="ctr" anchorCtr="1"/>
              <a:lstStyle/>
              <a:p>
                <a:pPr>
                  <a:defRPr sz="1400" b="0" i="0" u="none" strike="noStrike" kern="1200" baseline="0">
                    <a:solidFill>
                      <a:schemeClr val="bg1"/>
                    </a:solidFill>
                    <a:latin typeface="+mj-lt"/>
                    <a:ea typeface="+mn-ea"/>
                    <a:cs typeface="+mn-cs"/>
                  </a:defRPr>
                </a:pPr>
                <a:r>
                  <a:rPr lang="en-US"/>
                  <a:t>Exports as a percent of GDP</a:t>
                </a:r>
              </a:p>
            </c:rich>
          </c:tx>
          <c:layout>
            <c:manualLayout>
              <c:xMode val="edge"/>
              <c:yMode val="edge"/>
              <c:x val="0.0"/>
              <c:y val="0.19455102805136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crossAx val="1123054592"/>
        <c:crosses val="autoZero"/>
        <c:crossBetween val="between"/>
      </c:valAx>
      <c:spPr>
        <a:noFill/>
        <a:ln>
          <a:noFill/>
        </a:ln>
        <a:effectLst/>
      </c:spPr>
    </c:plotArea>
    <c:plotVisOnly val="1"/>
    <c:dispBlanksAs val="gap"/>
    <c:showDLblsOverMax val="0"/>
  </c:chart>
  <c:spPr>
    <a:solidFill>
      <a:schemeClr val="tx1">
        <a:alpha val="50000"/>
      </a:schemeClr>
    </a:solidFill>
    <a:ln w="38100" cap="flat" cmpd="sng" algn="ctr">
      <a:noFill/>
      <a:round/>
    </a:ln>
    <a:effectLst/>
  </c:spPr>
  <c:txPr>
    <a:bodyPr/>
    <a:lstStyle/>
    <a:p>
      <a:pPr>
        <a:defRPr sz="1400">
          <a:solidFill>
            <a:schemeClr val="bg1"/>
          </a:solidFill>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bg1"/>
                </a:solidFill>
                <a:latin typeface="+mj-lt"/>
                <a:ea typeface="+mn-ea"/>
                <a:cs typeface="+mn-cs"/>
              </a:defRPr>
            </a:pPr>
            <a:r>
              <a:rPr lang="en-US" sz="3600" b="0"/>
              <a:t>Labor to Capital Ratio</a:t>
            </a:r>
          </a:p>
        </c:rich>
      </c:tx>
      <c:layout/>
      <c:overlay val="0"/>
      <c:spPr>
        <a:noFill/>
        <a:ln>
          <a:noFill/>
        </a:ln>
        <a:effectLst/>
      </c:spPr>
      <c:txPr>
        <a:bodyPr rot="0" spcFirstLastPara="1" vertOverflow="ellipsis" vert="horz" wrap="square" anchor="ctr" anchorCtr="1"/>
        <a:lstStyle/>
        <a:p>
          <a:pPr>
            <a:defRPr sz="3600" b="0" i="0" u="none" strike="noStrike" kern="1200" spc="0" baseline="0">
              <a:solidFill>
                <a:schemeClr val="bg1"/>
              </a:solidFill>
              <a:latin typeface="+mj-lt"/>
              <a:ea typeface="+mn-ea"/>
              <a:cs typeface="+mn-cs"/>
            </a:defRPr>
          </a:pPr>
          <a:endParaRPr lang="en-US"/>
        </a:p>
      </c:txPr>
    </c:title>
    <c:autoTitleDeleted val="0"/>
    <c:plotArea>
      <c:layout>
        <c:manualLayout>
          <c:layoutTarget val="inner"/>
          <c:xMode val="edge"/>
          <c:yMode val="edge"/>
          <c:x val="0.0887044421210076"/>
          <c:y val="0.141294170278942"/>
          <c:w val="0.894533105285462"/>
          <c:h val="0.708623507368434"/>
        </c:manualLayout>
      </c:layout>
      <c:lineChart>
        <c:grouping val="standard"/>
        <c:varyColors val="0"/>
        <c:ser>
          <c:idx val="0"/>
          <c:order val="0"/>
          <c:tx>
            <c:strRef>
              <c:f>Sheet1!$H$1</c:f>
              <c:strCache>
                <c:ptCount val="1"/>
                <c:pt idx="0">
                  <c:v>USA</c:v>
                </c:pt>
              </c:strCache>
            </c:strRef>
          </c:tx>
          <c:spPr>
            <a:ln w="50800" cap="rnd">
              <a:solidFill>
                <a:schemeClr val="accent1"/>
              </a:solidFill>
              <a:round/>
            </a:ln>
            <a:effectLst/>
          </c:spPr>
          <c:marker>
            <c:symbol val="none"/>
          </c:marker>
          <c:cat>
            <c:numRef>
              <c:f>Sheet1!$G$2:$G$24</c:f>
              <c:numCache>
                <c:formatCode>General</c:formatCode>
                <c:ptCount val="23"/>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pt idx="12">
                  <c:v>2026.0</c:v>
                </c:pt>
                <c:pt idx="13">
                  <c:v>2027.0</c:v>
                </c:pt>
                <c:pt idx="14">
                  <c:v>2028.0</c:v>
                </c:pt>
                <c:pt idx="15">
                  <c:v>2029.0</c:v>
                </c:pt>
                <c:pt idx="16">
                  <c:v>2030.0</c:v>
                </c:pt>
                <c:pt idx="17">
                  <c:v>2031.0</c:v>
                </c:pt>
                <c:pt idx="18">
                  <c:v>2032.0</c:v>
                </c:pt>
                <c:pt idx="19">
                  <c:v>2033.0</c:v>
                </c:pt>
                <c:pt idx="20">
                  <c:v>2034.0</c:v>
                </c:pt>
                <c:pt idx="21">
                  <c:v>2035.0</c:v>
                </c:pt>
              </c:numCache>
            </c:numRef>
          </c:cat>
          <c:val>
            <c:numRef>
              <c:f>Sheet1!$H$2:$H$23</c:f>
              <c:numCache>
                <c:formatCode>General</c:formatCode>
                <c:ptCount val="22"/>
                <c:pt idx="0">
                  <c:v>0.00326</c:v>
                </c:pt>
                <c:pt idx="1">
                  <c:v>0.0032</c:v>
                </c:pt>
                <c:pt idx="2">
                  <c:v>0.00315</c:v>
                </c:pt>
                <c:pt idx="3">
                  <c:v>0.0031</c:v>
                </c:pt>
                <c:pt idx="4">
                  <c:v>0.00305</c:v>
                </c:pt>
                <c:pt idx="5">
                  <c:v>0.00299</c:v>
                </c:pt>
                <c:pt idx="6">
                  <c:v>0.00293</c:v>
                </c:pt>
                <c:pt idx="7">
                  <c:v>0.00287</c:v>
                </c:pt>
                <c:pt idx="8">
                  <c:v>0.00282</c:v>
                </c:pt>
                <c:pt idx="9">
                  <c:v>0.00276</c:v>
                </c:pt>
                <c:pt idx="10">
                  <c:v>0.0027</c:v>
                </c:pt>
                <c:pt idx="11">
                  <c:v>0.00265</c:v>
                </c:pt>
                <c:pt idx="12">
                  <c:v>0.0026</c:v>
                </c:pt>
                <c:pt idx="13">
                  <c:v>0.00254</c:v>
                </c:pt>
                <c:pt idx="14">
                  <c:v>0.00249</c:v>
                </c:pt>
                <c:pt idx="15">
                  <c:v>0.00245</c:v>
                </c:pt>
                <c:pt idx="16">
                  <c:v>0.00241</c:v>
                </c:pt>
                <c:pt idx="17">
                  <c:v>0.00237</c:v>
                </c:pt>
                <c:pt idx="18">
                  <c:v>0.00233</c:v>
                </c:pt>
                <c:pt idx="19">
                  <c:v>0.0023</c:v>
                </c:pt>
                <c:pt idx="20">
                  <c:v>0.00227</c:v>
                </c:pt>
                <c:pt idx="21">
                  <c:v>0.00224</c:v>
                </c:pt>
              </c:numCache>
            </c:numRef>
          </c:val>
          <c:smooth val="0"/>
        </c:ser>
        <c:ser>
          <c:idx val="1"/>
          <c:order val="1"/>
          <c:tx>
            <c:strRef>
              <c:f>Sheet1!$I$1</c:f>
              <c:strCache>
                <c:ptCount val="1"/>
                <c:pt idx="0">
                  <c:v>China</c:v>
                </c:pt>
              </c:strCache>
            </c:strRef>
          </c:tx>
          <c:spPr>
            <a:ln w="50800" cap="rnd">
              <a:solidFill>
                <a:schemeClr val="accent2"/>
              </a:solidFill>
              <a:round/>
            </a:ln>
            <a:effectLst/>
          </c:spPr>
          <c:marker>
            <c:symbol val="none"/>
          </c:marker>
          <c:cat>
            <c:numRef>
              <c:f>Sheet1!$G$2:$G$24</c:f>
              <c:numCache>
                <c:formatCode>General</c:formatCode>
                <c:ptCount val="23"/>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pt idx="12">
                  <c:v>2026.0</c:v>
                </c:pt>
                <c:pt idx="13">
                  <c:v>2027.0</c:v>
                </c:pt>
                <c:pt idx="14">
                  <c:v>2028.0</c:v>
                </c:pt>
                <c:pt idx="15">
                  <c:v>2029.0</c:v>
                </c:pt>
                <c:pt idx="16">
                  <c:v>2030.0</c:v>
                </c:pt>
                <c:pt idx="17">
                  <c:v>2031.0</c:v>
                </c:pt>
                <c:pt idx="18">
                  <c:v>2032.0</c:v>
                </c:pt>
                <c:pt idx="19">
                  <c:v>2033.0</c:v>
                </c:pt>
                <c:pt idx="20">
                  <c:v>2034.0</c:v>
                </c:pt>
                <c:pt idx="21">
                  <c:v>2035.0</c:v>
                </c:pt>
              </c:numCache>
            </c:numRef>
          </c:cat>
          <c:val>
            <c:numRef>
              <c:f>Sheet1!$I$2:$I$23</c:f>
              <c:numCache>
                <c:formatCode>General</c:formatCode>
                <c:ptCount val="22"/>
                <c:pt idx="0">
                  <c:v>0.01647</c:v>
                </c:pt>
                <c:pt idx="1">
                  <c:v>0.01571</c:v>
                </c:pt>
                <c:pt idx="2">
                  <c:v>0.01503</c:v>
                </c:pt>
                <c:pt idx="3">
                  <c:v>0.01435</c:v>
                </c:pt>
                <c:pt idx="4">
                  <c:v>0.01368</c:v>
                </c:pt>
                <c:pt idx="5">
                  <c:v>0.01303</c:v>
                </c:pt>
                <c:pt idx="6">
                  <c:v>0.0124</c:v>
                </c:pt>
                <c:pt idx="7">
                  <c:v>0.0118</c:v>
                </c:pt>
                <c:pt idx="8">
                  <c:v>0.01123</c:v>
                </c:pt>
                <c:pt idx="9">
                  <c:v>0.01067</c:v>
                </c:pt>
                <c:pt idx="10">
                  <c:v>0.01013</c:v>
                </c:pt>
                <c:pt idx="11">
                  <c:v>0.0096</c:v>
                </c:pt>
                <c:pt idx="12">
                  <c:v>0.0091</c:v>
                </c:pt>
                <c:pt idx="13">
                  <c:v>0.00862</c:v>
                </c:pt>
                <c:pt idx="14">
                  <c:v>0.00815</c:v>
                </c:pt>
                <c:pt idx="15">
                  <c:v>0.00769</c:v>
                </c:pt>
                <c:pt idx="16">
                  <c:v>0.00726</c:v>
                </c:pt>
                <c:pt idx="17">
                  <c:v>0.00685</c:v>
                </c:pt>
                <c:pt idx="18">
                  <c:v>0.00645</c:v>
                </c:pt>
                <c:pt idx="19">
                  <c:v>0.00607</c:v>
                </c:pt>
                <c:pt idx="20">
                  <c:v>0.00572</c:v>
                </c:pt>
                <c:pt idx="21">
                  <c:v>0.00539</c:v>
                </c:pt>
              </c:numCache>
            </c:numRef>
          </c:val>
          <c:smooth val="0"/>
        </c:ser>
        <c:ser>
          <c:idx val="2"/>
          <c:order val="2"/>
          <c:tx>
            <c:strRef>
              <c:f>Sheet1!$J$1</c:f>
              <c:strCache>
                <c:ptCount val="1"/>
                <c:pt idx="0">
                  <c:v>EU</c:v>
                </c:pt>
              </c:strCache>
            </c:strRef>
          </c:tx>
          <c:spPr>
            <a:ln w="50800" cap="rnd">
              <a:solidFill>
                <a:schemeClr val="accent3"/>
              </a:solidFill>
              <a:round/>
            </a:ln>
            <a:effectLst/>
          </c:spPr>
          <c:marker>
            <c:symbol val="none"/>
          </c:marker>
          <c:cat>
            <c:numRef>
              <c:f>Sheet1!$G$2:$G$24</c:f>
              <c:numCache>
                <c:formatCode>General</c:formatCode>
                <c:ptCount val="23"/>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pt idx="12">
                  <c:v>2026.0</c:v>
                </c:pt>
                <c:pt idx="13">
                  <c:v>2027.0</c:v>
                </c:pt>
                <c:pt idx="14">
                  <c:v>2028.0</c:v>
                </c:pt>
                <c:pt idx="15">
                  <c:v>2029.0</c:v>
                </c:pt>
                <c:pt idx="16">
                  <c:v>2030.0</c:v>
                </c:pt>
                <c:pt idx="17">
                  <c:v>2031.0</c:v>
                </c:pt>
                <c:pt idx="18">
                  <c:v>2032.0</c:v>
                </c:pt>
                <c:pt idx="19">
                  <c:v>2033.0</c:v>
                </c:pt>
                <c:pt idx="20">
                  <c:v>2034.0</c:v>
                </c:pt>
                <c:pt idx="21">
                  <c:v>2035.0</c:v>
                </c:pt>
              </c:numCache>
            </c:numRef>
          </c:cat>
          <c:val>
            <c:numRef>
              <c:f>Sheet1!$J$2:$J$23</c:f>
              <c:numCache>
                <c:formatCode>General</c:formatCode>
                <c:ptCount val="22"/>
                <c:pt idx="0">
                  <c:v>0.00429</c:v>
                </c:pt>
                <c:pt idx="1">
                  <c:v>0.00419</c:v>
                </c:pt>
                <c:pt idx="2">
                  <c:v>0.0041</c:v>
                </c:pt>
                <c:pt idx="3">
                  <c:v>0.004</c:v>
                </c:pt>
                <c:pt idx="4">
                  <c:v>0.00391</c:v>
                </c:pt>
                <c:pt idx="5">
                  <c:v>0.00382</c:v>
                </c:pt>
                <c:pt idx="6">
                  <c:v>0.00373</c:v>
                </c:pt>
                <c:pt idx="7">
                  <c:v>0.00364</c:v>
                </c:pt>
                <c:pt idx="8">
                  <c:v>0.00356</c:v>
                </c:pt>
                <c:pt idx="9">
                  <c:v>0.00348</c:v>
                </c:pt>
                <c:pt idx="10">
                  <c:v>0.0034</c:v>
                </c:pt>
                <c:pt idx="11">
                  <c:v>0.00332</c:v>
                </c:pt>
                <c:pt idx="12">
                  <c:v>0.00324</c:v>
                </c:pt>
                <c:pt idx="13">
                  <c:v>0.00317</c:v>
                </c:pt>
                <c:pt idx="14">
                  <c:v>0.0031</c:v>
                </c:pt>
                <c:pt idx="15">
                  <c:v>0.00303</c:v>
                </c:pt>
                <c:pt idx="16">
                  <c:v>0.00296</c:v>
                </c:pt>
                <c:pt idx="17">
                  <c:v>0.0029</c:v>
                </c:pt>
                <c:pt idx="18">
                  <c:v>0.00284</c:v>
                </c:pt>
                <c:pt idx="19">
                  <c:v>0.00278</c:v>
                </c:pt>
                <c:pt idx="20">
                  <c:v>0.00273</c:v>
                </c:pt>
                <c:pt idx="21">
                  <c:v>0.00268</c:v>
                </c:pt>
              </c:numCache>
            </c:numRef>
          </c:val>
          <c:smooth val="0"/>
        </c:ser>
        <c:ser>
          <c:idx val="3"/>
          <c:order val="3"/>
          <c:tx>
            <c:strRef>
              <c:f>Sheet1!$K$1</c:f>
              <c:strCache>
                <c:ptCount val="1"/>
                <c:pt idx="0">
                  <c:v>World</c:v>
                </c:pt>
              </c:strCache>
            </c:strRef>
          </c:tx>
          <c:spPr>
            <a:ln w="50800" cap="rnd">
              <a:solidFill>
                <a:schemeClr val="accent4"/>
              </a:solidFill>
              <a:round/>
            </a:ln>
            <a:effectLst/>
          </c:spPr>
          <c:marker>
            <c:symbol val="none"/>
          </c:marker>
          <c:cat>
            <c:numRef>
              <c:f>Sheet1!$G$2:$G$24</c:f>
              <c:numCache>
                <c:formatCode>General</c:formatCode>
                <c:ptCount val="23"/>
                <c:pt idx="0">
                  <c:v>2014.0</c:v>
                </c:pt>
                <c:pt idx="1">
                  <c:v>2015.0</c:v>
                </c:pt>
                <c:pt idx="2">
                  <c:v>2016.0</c:v>
                </c:pt>
                <c:pt idx="3">
                  <c:v>2017.0</c:v>
                </c:pt>
                <c:pt idx="4">
                  <c:v>2018.0</c:v>
                </c:pt>
                <c:pt idx="5">
                  <c:v>2019.0</c:v>
                </c:pt>
                <c:pt idx="6">
                  <c:v>2020.0</c:v>
                </c:pt>
                <c:pt idx="7">
                  <c:v>2021.0</c:v>
                </c:pt>
                <c:pt idx="8">
                  <c:v>2022.0</c:v>
                </c:pt>
                <c:pt idx="9">
                  <c:v>2023.0</c:v>
                </c:pt>
                <c:pt idx="10">
                  <c:v>2024.0</c:v>
                </c:pt>
                <c:pt idx="11">
                  <c:v>2025.0</c:v>
                </c:pt>
                <c:pt idx="12">
                  <c:v>2026.0</c:v>
                </c:pt>
                <c:pt idx="13">
                  <c:v>2027.0</c:v>
                </c:pt>
                <c:pt idx="14">
                  <c:v>2028.0</c:v>
                </c:pt>
                <c:pt idx="15">
                  <c:v>2029.0</c:v>
                </c:pt>
                <c:pt idx="16">
                  <c:v>2030.0</c:v>
                </c:pt>
                <c:pt idx="17">
                  <c:v>2031.0</c:v>
                </c:pt>
                <c:pt idx="18">
                  <c:v>2032.0</c:v>
                </c:pt>
                <c:pt idx="19">
                  <c:v>2033.0</c:v>
                </c:pt>
                <c:pt idx="20">
                  <c:v>2034.0</c:v>
                </c:pt>
                <c:pt idx="21">
                  <c:v>2035.0</c:v>
                </c:pt>
              </c:numCache>
            </c:numRef>
          </c:cat>
          <c:val>
            <c:numRef>
              <c:f>Sheet1!$K$2:$K$23</c:f>
              <c:numCache>
                <c:formatCode>General</c:formatCode>
                <c:ptCount val="22"/>
                <c:pt idx="0">
                  <c:v>0.0122</c:v>
                </c:pt>
                <c:pt idx="1">
                  <c:v>0.01198</c:v>
                </c:pt>
                <c:pt idx="2">
                  <c:v>0.01178</c:v>
                </c:pt>
                <c:pt idx="3">
                  <c:v>0.01156</c:v>
                </c:pt>
                <c:pt idx="4">
                  <c:v>0.01134</c:v>
                </c:pt>
                <c:pt idx="5">
                  <c:v>0.01112</c:v>
                </c:pt>
                <c:pt idx="6">
                  <c:v>0.0109</c:v>
                </c:pt>
                <c:pt idx="7">
                  <c:v>0.01068</c:v>
                </c:pt>
                <c:pt idx="8">
                  <c:v>0.01045</c:v>
                </c:pt>
                <c:pt idx="9">
                  <c:v>0.01022</c:v>
                </c:pt>
                <c:pt idx="10">
                  <c:v>0.00999</c:v>
                </c:pt>
                <c:pt idx="11">
                  <c:v>0.00977</c:v>
                </c:pt>
                <c:pt idx="12">
                  <c:v>0.00954</c:v>
                </c:pt>
                <c:pt idx="13">
                  <c:v>0.00931</c:v>
                </c:pt>
                <c:pt idx="14">
                  <c:v>0.00909</c:v>
                </c:pt>
                <c:pt idx="15">
                  <c:v>0.00887</c:v>
                </c:pt>
                <c:pt idx="16">
                  <c:v>0.00865</c:v>
                </c:pt>
                <c:pt idx="17">
                  <c:v>0.00843</c:v>
                </c:pt>
                <c:pt idx="18">
                  <c:v>0.00822</c:v>
                </c:pt>
                <c:pt idx="19">
                  <c:v>0.00802</c:v>
                </c:pt>
                <c:pt idx="20">
                  <c:v>0.00782</c:v>
                </c:pt>
                <c:pt idx="21">
                  <c:v>0.00762</c:v>
                </c:pt>
              </c:numCache>
            </c:numRef>
          </c:val>
          <c:smooth val="0"/>
        </c:ser>
        <c:dLbls>
          <c:showLegendKey val="0"/>
          <c:showVal val="0"/>
          <c:showCatName val="0"/>
          <c:showSerName val="0"/>
          <c:showPercent val="0"/>
          <c:showBubbleSize val="0"/>
        </c:dLbls>
        <c:smooth val="0"/>
        <c:axId val="1117989632"/>
        <c:axId val="1117992896"/>
      </c:lineChart>
      <c:catAx>
        <c:axId val="111798963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en-US"/>
          </a:p>
        </c:txPr>
        <c:crossAx val="1117992896"/>
        <c:crosses val="autoZero"/>
        <c:auto val="1"/>
        <c:lblAlgn val="ctr"/>
        <c:lblOffset val="100"/>
        <c:noMultiLvlLbl val="0"/>
      </c:catAx>
      <c:valAx>
        <c:axId val="1117992896"/>
        <c:scaling>
          <c:orientation val="minMax"/>
        </c:scaling>
        <c:delete val="0"/>
        <c:axPos val="l"/>
        <c:majorGridlines>
          <c:spPr>
            <a:ln w="9525" cap="flat" cmpd="sng" algn="ctr">
              <a:solidFill>
                <a:schemeClr val="tx1"/>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j-lt"/>
                <a:ea typeface="+mn-ea"/>
                <a:cs typeface="+mn-cs"/>
              </a:defRPr>
            </a:pPr>
            <a:endParaRPr lang="en-US"/>
          </a:p>
        </c:txPr>
        <c:crossAx val="1117989632"/>
        <c:crosses val="autoZero"/>
        <c:crossBetween val="between"/>
      </c:valAx>
      <c:spPr>
        <a:noFill/>
        <a:ln>
          <a:noFill/>
        </a:ln>
        <a:effectLst/>
      </c:spPr>
    </c:plotArea>
    <c:legend>
      <c:legendPos val="b"/>
      <c:layout>
        <c:manualLayout>
          <c:xMode val="edge"/>
          <c:yMode val="edge"/>
          <c:x val="0.107563774989608"/>
          <c:y val="0.141097367612165"/>
          <c:w val="0.875131708610702"/>
          <c:h val="0.079452482807663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en-US"/>
        </a:p>
      </c:txPr>
    </c:legend>
    <c:plotVisOnly val="1"/>
    <c:dispBlanksAs val="gap"/>
    <c:showDLblsOverMax val="0"/>
  </c:chart>
  <c:spPr>
    <a:solidFill>
      <a:schemeClr val="tx1">
        <a:alpha val="64000"/>
      </a:schemeClr>
    </a:solidFill>
    <a:ln>
      <a:noFill/>
    </a:ln>
    <a:effectLst/>
  </c:spPr>
  <c:txPr>
    <a:bodyPr/>
    <a:lstStyle/>
    <a:p>
      <a:pPr>
        <a:defRPr sz="2400">
          <a:solidFill>
            <a:schemeClr val="bg1"/>
          </a:solidFill>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0" i="0" u="none" strike="noStrike" kern="1200" spc="0" baseline="0">
                <a:solidFill>
                  <a:schemeClr val="bg1"/>
                </a:solidFill>
                <a:latin typeface="+mj-lt"/>
                <a:ea typeface="+mn-ea"/>
                <a:cs typeface="+mn-cs"/>
              </a:defRPr>
            </a:pPr>
            <a:r>
              <a:rPr lang="en-US" sz="3600"/>
              <a:t>Trade Openness</a:t>
            </a:r>
          </a:p>
        </c:rich>
      </c:tx>
      <c:layout>
        <c:manualLayout>
          <c:xMode val="edge"/>
          <c:yMode val="edge"/>
          <c:x val="0.347903231406927"/>
          <c:y val="0.0"/>
        </c:manualLayout>
      </c:layout>
      <c:overlay val="0"/>
      <c:spPr>
        <a:noFill/>
        <a:ln>
          <a:noFill/>
        </a:ln>
        <a:effectLst/>
      </c:spPr>
      <c:txPr>
        <a:bodyPr rot="0" spcFirstLastPara="1" vertOverflow="ellipsis" vert="horz" wrap="square" anchor="ctr" anchorCtr="1"/>
        <a:lstStyle/>
        <a:p>
          <a:pPr>
            <a:defRPr sz="3600" b="0" i="0" u="none" strike="noStrike" kern="1200" spc="0" baseline="0">
              <a:solidFill>
                <a:schemeClr val="bg1"/>
              </a:solidFill>
              <a:latin typeface="+mj-lt"/>
              <a:ea typeface="+mn-ea"/>
              <a:cs typeface="+mn-cs"/>
            </a:defRPr>
          </a:pPr>
          <a:endParaRPr lang="en-US"/>
        </a:p>
      </c:txPr>
    </c:title>
    <c:autoTitleDeleted val="0"/>
    <c:plotArea>
      <c:layout>
        <c:manualLayout>
          <c:layoutTarget val="inner"/>
          <c:xMode val="edge"/>
          <c:yMode val="edge"/>
          <c:x val="0.106049367098118"/>
          <c:y val="0.152309540161439"/>
          <c:w val="0.855494053745845"/>
          <c:h val="0.747782842121316"/>
        </c:manualLayout>
      </c:layout>
      <c:lineChart>
        <c:grouping val="standard"/>
        <c:varyColors val="0"/>
        <c:ser>
          <c:idx val="0"/>
          <c:order val="0"/>
          <c:tx>
            <c:strRef>
              <c:f>Sheet1!$H$2</c:f>
              <c:strCache>
                <c:ptCount val="1"/>
                <c:pt idx="0">
                  <c:v>High-Income</c:v>
                </c:pt>
              </c:strCache>
            </c:strRef>
          </c:tx>
          <c:spPr>
            <a:ln w="50800" cap="rnd">
              <a:solidFill>
                <a:schemeClr val="accent1"/>
              </a:solidFill>
              <a:round/>
            </a:ln>
            <a:effectLst/>
          </c:spPr>
          <c:marker>
            <c:symbol val="none"/>
          </c:marker>
          <c:cat>
            <c:numRef>
              <c:f>Sheet1!$A$8:$A$58</c:f>
              <c:numCache>
                <c:formatCode>General</c:formatCode>
                <c:ptCount val="5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numCache>
            </c:numRef>
          </c:cat>
          <c:val>
            <c:numRef>
              <c:f>Sheet1!$H$8:$H$58</c:f>
              <c:numCache>
                <c:formatCode>General</c:formatCode>
                <c:ptCount val="51"/>
                <c:pt idx="0">
                  <c:v>25.804</c:v>
                </c:pt>
                <c:pt idx="1">
                  <c:v>25.876</c:v>
                </c:pt>
                <c:pt idx="2">
                  <c:v>26.002</c:v>
                </c:pt>
                <c:pt idx="3">
                  <c:v>26.342</c:v>
                </c:pt>
                <c:pt idx="4">
                  <c:v>26.808</c:v>
                </c:pt>
                <c:pt idx="5">
                  <c:v>27.322</c:v>
                </c:pt>
                <c:pt idx="6">
                  <c:v>27.81</c:v>
                </c:pt>
                <c:pt idx="7">
                  <c:v>28.344</c:v>
                </c:pt>
                <c:pt idx="8">
                  <c:v>29.178</c:v>
                </c:pt>
                <c:pt idx="9">
                  <c:v>30.968</c:v>
                </c:pt>
                <c:pt idx="10">
                  <c:v>32.206</c:v>
                </c:pt>
                <c:pt idx="11">
                  <c:v>33.72</c:v>
                </c:pt>
                <c:pt idx="12">
                  <c:v>35.252</c:v>
                </c:pt>
                <c:pt idx="13">
                  <c:v>36.032</c:v>
                </c:pt>
                <c:pt idx="14">
                  <c:v>36.14</c:v>
                </c:pt>
                <c:pt idx="15">
                  <c:v>37.338</c:v>
                </c:pt>
                <c:pt idx="16">
                  <c:v>38.352</c:v>
                </c:pt>
                <c:pt idx="17">
                  <c:v>39.116</c:v>
                </c:pt>
                <c:pt idx="18">
                  <c:v>39.898</c:v>
                </c:pt>
                <c:pt idx="19">
                  <c:v>40.528</c:v>
                </c:pt>
                <c:pt idx="20">
                  <c:v>40.38</c:v>
                </c:pt>
                <c:pt idx="21">
                  <c:v>39.416</c:v>
                </c:pt>
                <c:pt idx="22">
                  <c:v>38.682</c:v>
                </c:pt>
                <c:pt idx="23">
                  <c:v>38.268</c:v>
                </c:pt>
                <c:pt idx="24">
                  <c:v>37.806</c:v>
                </c:pt>
                <c:pt idx="25">
                  <c:v>37.526</c:v>
                </c:pt>
                <c:pt idx="26">
                  <c:v>37.902</c:v>
                </c:pt>
                <c:pt idx="27">
                  <c:v>38.23</c:v>
                </c:pt>
                <c:pt idx="28">
                  <c:v>38.372</c:v>
                </c:pt>
                <c:pt idx="29">
                  <c:v>38.564</c:v>
                </c:pt>
                <c:pt idx="30">
                  <c:v>39.228</c:v>
                </c:pt>
                <c:pt idx="31">
                  <c:v>40.094</c:v>
                </c:pt>
                <c:pt idx="32">
                  <c:v>41.436</c:v>
                </c:pt>
                <c:pt idx="33">
                  <c:v>42.88800000000001</c:v>
                </c:pt>
                <c:pt idx="34">
                  <c:v>44.10600000000001</c:v>
                </c:pt>
                <c:pt idx="35">
                  <c:v>45.718</c:v>
                </c:pt>
                <c:pt idx="36">
                  <c:v>47.00600000000001</c:v>
                </c:pt>
                <c:pt idx="37">
                  <c:v>47.626</c:v>
                </c:pt>
                <c:pt idx="38">
                  <c:v>48.186</c:v>
                </c:pt>
                <c:pt idx="39">
                  <c:v>49.198</c:v>
                </c:pt>
                <c:pt idx="40">
                  <c:v>49.802</c:v>
                </c:pt>
                <c:pt idx="41">
                  <c:v>51.27</c:v>
                </c:pt>
                <c:pt idx="42">
                  <c:v>53.318</c:v>
                </c:pt>
                <c:pt idx="43">
                  <c:v>55.93</c:v>
                </c:pt>
                <c:pt idx="44">
                  <c:v>56.392</c:v>
                </c:pt>
                <c:pt idx="45">
                  <c:v>57.42</c:v>
                </c:pt>
                <c:pt idx="46">
                  <c:v>58.64400000000001</c:v>
                </c:pt>
                <c:pt idx="47">
                  <c:v>59.63</c:v>
                </c:pt>
                <c:pt idx="48">
                  <c:v>60.068</c:v>
                </c:pt>
                <c:pt idx="49">
                  <c:v>62.114</c:v>
                </c:pt>
                <c:pt idx="50">
                  <c:v>62.518</c:v>
                </c:pt>
              </c:numCache>
            </c:numRef>
          </c:val>
          <c:smooth val="0"/>
        </c:ser>
        <c:ser>
          <c:idx val="1"/>
          <c:order val="1"/>
          <c:tx>
            <c:strRef>
              <c:f>Sheet1!$I$2</c:f>
              <c:strCache>
                <c:ptCount val="1"/>
                <c:pt idx="0">
                  <c:v>Upper-Middle-Income</c:v>
                </c:pt>
              </c:strCache>
            </c:strRef>
          </c:tx>
          <c:spPr>
            <a:ln w="50800" cap="rnd">
              <a:solidFill>
                <a:schemeClr val="accent2"/>
              </a:solidFill>
              <a:round/>
            </a:ln>
            <a:effectLst/>
          </c:spPr>
          <c:marker>
            <c:symbol val="none"/>
          </c:marker>
          <c:cat>
            <c:numRef>
              <c:f>Sheet1!$A$8:$A$58</c:f>
              <c:numCache>
                <c:formatCode>General</c:formatCode>
                <c:ptCount val="5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numCache>
            </c:numRef>
          </c:cat>
          <c:val>
            <c:numRef>
              <c:f>Sheet1!$I$8:$I$58</c:f>
              <c:numCache>
                <c:formatCode>General</c:formatCode>
                <c:ptCount val="51"/>
                <c:pt idx="0">
                  <c:v>23.944</c:v>
                </c:pt>
                <c:pt idx="1">
                  <c:v>23.312</c:v>
                </c:pt>
                <c:pt idx="2">
                  <c:v>23.26</c:v>
                </c:pt>
                <c:pt idx="3">
                  <c:v>22.754</c:v>
                </c:pt>
                <c:pt idx="4">
                  <c:v>22.648</c:v>
                </c:pt>
                <c:pt idx="5">
                  <c:v>22.82</c:v>
                </c:pt>
                <c:pt idx="6">
                  <c:v>23.176</c:v>
                </c:pt>
                <c:pt idx="7">
                  <c:v>23.694</c:v>
                </c:pt>
                <c:pt idx="8">
                  <c:v>24.504</c:v>
                </c:pt>
                <c:pt idx="9">
                  <c:v>26.454</c:v>
                </c:pt>
                <c:pt idx="10">
                  <c:v>27.898</c:v>
                </c:pt>
                <c:pt idx="11">
                  <c:v>29.1</c:v>
                </c:pt>
                <c:pt idx="12">
                  <c:v>30.05399999999999</c:v>
                </c:pt>
                <c:pt idx="13">
                  <c:v>30.26</c:v>
                </c:pt>
                <c:pt idx="14">
                  <c:v>29.54</c:v>
                </c:pt>
                <c:pt idx="15">
                  <c:v>29.612</c:v>
                </c:pt>
                <c:pt idx="16">
                  <c:v>29.82</c:v>
                </c:pt>
                <c:pt idx="17">
                  <c:v>29.894</c:v>
                </c:pt>
                <c:pt idx="18">
                  <c:v>30.282</c:v>
                </c:pt>
                <c:pt idx="19">
                  <c:v>30.644</c:v>
                </c:pt>
                <c:pt idx="20">
                  <c:v>30.65</c:v>
                </c:pt>
                <c:pt idx="21">
                  <c:v>30.198</c:v>
                </c:pt>
                <c:pt idx="22">
                  <c:v>30.292</c:v>
                </c:pt>
                <c:pt idx="23">
                  <c:v>30.918</c:v>
                </c:pt>
                <c:pt idx="24">
                  <c:v>31.962</c:v>
                </c:pt>
                <c:pt idx="25">
                  <c:v>32.926</c:v>
                </c:pt>
                <c:pt idx="26">
                  <c:v>34.07</c:v>
                </c:pt>
                <c:pt idx="27">
                  <c:v>38.734</c:v>
                </c:pt>
                <c:pt idx="28">
                  <c:v>40.73</c:v>
                </c:pt>
                <c:pt idx="29">
                  <c:v>42.094</c:v>
                </c:pt>
                <c:pt idx="30">
                  <c:v>43.602</c:v>
                </c:pt>
                <c:pt idx="31">
                  <c:v>45.198</c:v>
                </c:pt>
                <c:pt idx="32">
                  <c:v>43.216</c:v>
                </c:pt>
                <c:pt idx="33">
                  <c:v>43.36</c:v>
                </c:pt>
                <c:pt idx="34">
                  <c:v>44.274</c:v>
                </c:pt>
                <c:pt idx="35">
                  <c:v>45.732</c:v>
                </c:pt>
                <c:pt idx="36">
                  <c:v>47.208</c:v>
                </c:pt>
                <c:pt idx="37">
                  <c:v>48.834</c:v>
                </c:pt>
                <c:pt idx="38">
                  <c:v>51.132</c:v>
                </c:pt>
                <c:pt idx="39">
                  <c:v>53.47000000000001</c:v>
                </c:pt>
                <c:pt idx="40">
                  <c:v>55.296</c:v>
                </c:pt>
                <c:pt idx="41">
                  <c:v>57.408</c:v>
                </c:pt>
                <c:pt idx="42">
                  <c:v>58.804</c:v>
                </c:pt>
                <c:pt idx="43">
                  <c:v>59.398</c:v>
                </c:pt>
                <c:pt idx="44">
                  <c:v>57.348</c:v>
                </c:pt>
                <c:pt idx="45">
                  <c:v>55.728</c:v>
                </c:pt>
                <c:pt idx="46">
                  <c:v>54.338</c:v>
                </c:pt>
                <c:pt idx="47">
                  <c:v>53.14200000000001</c:v>
                </c:pt>
                <c:pt idx="48">
                  <c:v>51.884</c:v>
                </c:pt>
                <c:pt idx="49">
                  <c:v>52.28400000000001</c:v>
                </c:pt>
                <c:pt idx="50">
                  <c:v>51.51000000000001</c:v>
                </c:pt>
              </c:numCache>
            </c:numRef>
          </c:val>
          <c:smooth val="0"/>
        </c:ser>
        <c:ser>
          <c:idx val="2"/>
          <c:order val="2"/>
          <c:tx>
            <c:strRef>
              <c:f>Sheet1!$J$2</c:f>
              <c:strCache>
                <c:ptCount val="1"/>
                <c:pt idx="0">
                  <c:v>Lower-Middle-Income</c:v>
                </c:pt>
              </c:strCache>
            </c:strRef>
          </c:tx>
          <c:spPr>
            <a:ln w="50800" cap="rnd">
              <a:solidFill>
                <a:schemeClr val="accent3"/>
              </a:solidFill>
              <a:round/>
            </a:ln>
            <a:effectLst/>
          </c:spPr>
          <c:marker>
            <c:symbol val="none"/>
          </c:marker>
          <c:cat>
            <c:numRef>
              <c:f>Sheet1!$A$8:$A$58</c:f>
              <c:numCache>
                <c:formatCode>General</c:formatCode>
                <c:ptCount val="5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numCache>
            </c:numRef>
          </c:cat>
          <c:val>
            <c:numRef>
              <c:f>Sheet1!$J$8:$J$58</c:f>
              <c:numCache>
                <c:formatCode>General</c:formatCode>
                <c:ptCount val="51"/>
                <c:pt idx="0">
                  <c:v>23.088</c:v>
                </c:pt>
                <c:pt idx="1">
                  <c:v>23.906</c:v>
                </c:pt>
                <c:pt idx="2">
                  <c:v>24.808</c:v>
                </c:pt>
                <c:pt idx="3">
                  <c:v>25.282</c:v>
                </c:pt>
                <c:pt idx="4">
                  <c:v>25.336</c:v>
                </c:pt>
                <c:pt idx="5">
                  <c:v>25.572</c:v>
                </c:pt>
                <c:pt idx="6">
                  <c:v>25.286</c:v>
                </c:pt>
                <c:pt idx="7">
                  <c:v>25.478</c:v>
                </c:pt>
                <c:pt idx="8">
                  <c:v>26.608</c:v>
                </c:pt>
                <c:pt idx="9">
                  <c:v>29.456</c:v>
                </c:pt>
                <c:pt idx="10">
                  <c:v>31.832</c:v>
                </c:pt>
                <c:pt idx="11">
                  <c:v>34.18</c:v>
                </c:pt>
                <c:pt idx="12">
                  <c:v>36.422</c:v>
                </c:pt>
                <c:pt idx="13">
                  <c:v>37.628</c:v>
                </c:pt>
                <c:pt idx="14">
                  <c:v>38.298</c:v>
                </c:pt>
                <c:pt idx="15">
                  <c:v>39.558</c:v>
                </c:pt>
                <c:pt idx="16">
                  <c:v>40.596</c:v>
                </c:pt>
                <c:pt idx="17">
                  <c:v>40.756</c:v>
                </c:pt>
                <c:pt idx="18">
                  <c:v>40.962</c:v>
                </c:pt>
                <c:pt idx="19">
                  <c:v>39.842</c:v>
                </c:pt>
                <c:pt idx="20">
                  <c:v>37.99</c:v>
                </c:pt>
                <c:pt idx="21">
                  <c:v>35.796</c:v>
                </c:pt>
                <c:pt idx="22">
                  <c:v>34.876</c:v>
                </c:pt>
                <c:pt idx="23">
                  <c:v>34.344</c:v>
                </c:pt>
                <c:pt idx="24">
                  <c:v>35.672</c:v>
                </c:pt>
                <c:pt idx="25">
                  <c:v>37.548</c:v>
                </c:pt>
                <c:pt idx="26">
                  <c:v>39.974</c:v>
                </c:pt>
                <c:pt idx="27">
                  <c:v>41.9</c:v>
                </c:pt>
                <c:pt idx="28">
                  <c:v>43.808</c:v>
                </c:pt>
                <c:pt idx="29">
                  <c:v>44.376</c:v>
                </c:pt>
                <c:pt idx="30">
                  <c:v>45.638</c:v>
                </c:pt>
                <c:pt idx="31">
                  <c:v>46.658</c:v>
                </c:pt>
                <c:pt idx="32">
                  <c:v>48.192</c:v>
                </c:pt>
                <c:pt idx="33">
                  <c:v>50.78</c:v>
                </c:pt>
                <c:pt idx="34">
                  <c:v>51.794</c:v>
                </c:pt>
                <c:pt idx="35">
                  <c:v>53.04200000000001</c:v>
                </c:pt>
                <c:pt idx="36">
                  <c:v>54.374</c:v>
                </c:pt>
                <c:pt idx="37">
                  <c:v>54.836</c:v>
                </c:pt>
                <c:pt idx="38">
                  <c:v>54.238</c:v>
                </c:pt>
                <c:pt idx="39">
                  <c:v>55.64</c:v>
                </c:pt>
                <c:pt idx="40">
                  <c:v>56.568</c:v>
                </c:pt>
                <c:pt idx="41">
                  <c:v>57.68</c:v>
                </c:pt>
                <c:pt idx="42">
                  <c:v>59.06</c:v>
                </c:pt>
                <c:pt idx="43">
                  <c:v>61.026</c:v>
                </c:pt>
                <c:pt idx="44">
                  <c:v>60.502</c:v>
                </c:pt>
                <c:pt idx="45">
                  <c:v>59.5</c:v>
                </c:pt>
                <c:pt idx="46">
                  <c:v>59.396</c:v>
                </c:pt>
                <c:pt idx="47">
                  <c:v>59.08000000000001</c:v>
                </c:pt>
                <c:pt idx="48">
                  <c:v>57.448</c:v>
                </c:pt>
                <c:pt idx="49">
                  <c:v>57.26199999999998</c:v>
                </c:pt>
                <c:pt idx="50">
                  <c:v>57.556</c:v>
                </c:pt>
              </c:numCache>
            </c:numRef>
          </c:val>
          <c:smooth val="0"/>
        </c:ser>
        <c:ser>
          <c:idx val="3"/>
          <c:order val="3"/>
          <c:tx>
            <c:strRef>
              <c:f>Sheet1!$K$2</c:f>
              <c:strCache>
                <c:ptCount val="1"/>
                <c:pt idx="0">
                  <c:v>Low-Income</c:v>
                </c:pt>
              </c:strCache>
            </c:strRef>
          </c:tx>
          <c:spPr>
            <a:ln w="50800" cap="rnd">
              <a:solidFill>
                <a:schemeClr val="accent4"/>
              </a:solidFill>
              <a:round/>
            </a:ln>
            <a:effectLst/>
          </c:spPr>
          <c:marker>
            <c:symbol val="none"/>
          </c:marker>
          <c:cat>
            <c:numRef>
              <c:f>Sheet1!$A$8:$A$58</c:f>
              <c:numCache>
                <c:formatCode>General</c:formatCode>
                <c:ptCount val="51"/>
                <c:pt idx="0">
                  <c:v>1965.0</c:v>
                </c:pt>
                <c:pt idx="1">
                  <c:v>1966.0</c:v>
                </c:pt>
                <c:pt idx="2">
                  <c:v>1967.0</c:v>
                </c:pt>
                <c:pt idx="3">
                  <c:v>1968.0</c:v>
                </c:pt>
                <c:pt idx="4">
                  <c:v>1969.0</c:v>
                </c:pt>
                <c:pt idx="5">
                  <c:v>1970.0</c:v>
                </c:pt>
                <c:pt idx="6">
                  <c:v>1971.0</c:v>
                </c:pt>
                <c:pt idx="7">
                  <c:v>1972.0</c:v>
                </c:pt>
                <c:pt idx="8">
                  <c:v>1973.0</c:v>
                </c:pt>
                <c:pt idx="9">
                  <c:v>1974.0</c:v>
                </c:pt>
                <c:pt idx="10">
                  <c:v>1975.0</c:v>
                </c:pt>
                <c:pt idx="11">
                  <c:v>1976.0</c:v>
                </c:pt>
                <c:pt idx="12">
                  <c:v>1977.0</c:v>
                </c:pt>
                <c:pt idx="13">
                  <c:v>1978.0</c:v>
                </c:pt>
                <c:pt idx="14">
                  <c:v>1979.0</c:v>
                </c:pt>
                <c:pt idx="15">
                  <c:v>1980.0</c:v>
                </c:pt>
                <c:pt idx="16">
                  <c:v>1981.0</c:v>
                </c:pt>
                <c:pt idx="17">
                  <c:v>1982.0</c:v>
                </c:pt>
                <c:pt idx="18">
                  <c:v>1983.0</c:v>
                </c:pt>
                <c:pt idx="19">
                  <c:v>1984.0</c:v>
                </c:pt>
                <c:pt idx="20">
                  <c:v>1985.0</c:v>
                </c:pt>
                <c:pt idx="21">
                  <c:v>1986.0</c:v>
                </c:pt>
                <c:pt idx="22">
                  <c:v>1987.0</c:v>
                </c:pt>
                <c:pt idx="23">
                  <c:v>1988.0</c:v>
                </c:pt>
                <c:pt idx="24">
                  <c:v>1989.0</c:v>
                </c:pt>
                <c:pt idx="25">
                  <c:v>1990.0</c:v>
                </c:pt>
                <c:pt idx="26">
                  <c:v>1991.0</c:v>
                </c:pt>
                <c:pt idx="27">
                  <c:v>1992.0</c:v>
                </c:pt>
                <c:pt idx="28">
                  <c:v>1993.0</c:v>
                </c:pt>
                <c:pt idx="29">
                  <c:v>1994.0</c:v>
                </c:pt>
                <c:pt idx="30">
                  <c:v>1995.0</c:v>
                </c:pt>
                <c:pt idx="31">
                  <c:v>1996.0</c:v>
                </c:pt>
                <c:pt idx="32">
                  <c:v>1997.0</c:v>
                </c:pt>
                <c:pt idx="33">
                  <c:v>1998.0</c:v>
                </c:pt>
                <c:pt idx="34">
                  <c:v>1999.0</c:v>
                </c:pt>
                <c:pt idx="35">
                  <c:v>2000.0</c:v>
                </c:pt>
                <c:pt idx="36">
                  <c:v>2001.0</c:v>
                </c:pt>
                <c:pt idx="37">
                  <c:v>2002.0</c:v>
                </c:pt>
                <c:pt idx="38">
                  <c:v>2003.0</c:v>
                </c:pt>
                <c:pt idx="39">
                  <c:v>2004.0</c:v>
                </c:pt>
                <c:pt idx="40">
                  <c:v>2005.0</c:v>
                </c:pt>
                <c:pt idx="41">
                  <c:v>2006.0</c:v>
                </c:pt>
                <c:pt idx="42">
                  <c:v>2007.0</c:v>
                </c:pt>
                <c:pt idx="43">
                  <c:v>2008.0</c:v>
                </c:pt>
                <c:pt idx="44">
                  <c:v>2009.0</c:v>
                </c:pt>
                <c:pt idx="45">
                  <c:v>2010.0</c:v>
                </c:pt>
                <c:pt idx="46">
                  <c:v>2011.0</c:v>
                </c:pt>
                <c:pt idx="47">
                  <c:v>2012.0</c:v>
                </c:pt>
                <c:pt idx="48">
                  <c:v>2013.0</c:v>
                </c:pt>
                <c:pt idx="49">
                  <c:v>2014.0</c:v>
                </c:pt>
                <c:pt idx="50">
                  <c:v>2015.0</c:v>
                </c:pt>
              </c:numCache>
            </c:numRef>
          </c:cat>
          <c:val>
            <c:numRef>
              <c:f>Sheet1!$K$8:$K$58</c:f>
              <c:numCache>
                <c:formatCode>General</c:formatCode>
                <c:ptCount val="51"/>
                <c:pt idx="0">
                  <c:v>35.46</c:v>
                </c:pt>
                <c:pt idx="1">
                  <c:v>36.368</c:v>
                </c:pt>
                <c:pt idx="2">
                  <c:v>36.944</c:v>
                </c:pt>
                <c:pt idx="3">
                  <c:v>37.734</c:v>
                </c:pt>
                <c:pt idx="4">
                  <c:v>38.168</c:v>
                </c:pt>
                <c:pt idx="5">
                  <c:v>39.108</c:v>
                </c:pt>
                <c:pt idx="6">
                  <c:v>39.73</c:v>
                </c:pt>
                <c:pt idx="7">
                  <c:v>40.498</c:v>
                </c:pt>
                <c:pt idx="8">
                  <c:v>41.19</c:v>
                </c:pt>
                <c:pt idx="9">
                  <c:v>42.89</c:v>
                </c:pt>
                <c:pt idx="10">
                  <c:v>43.992</c:v>
                </c:pt>
                <c:pt idx="11">
                  <c:v>44.874</c:v>
                </c:pt>
                <c:pt idx="12">
                  <c:v>46.038</c:v>
                </c:pt>
                <c:pt idx="13">
                  <c:v>47.378</c:v>
                </c:pt>
                <c:pt idx="14">
                  <c:v>48.28400000000001</c:v>
                </c:pt>
                <c:pt idx="15">
                  <c:v>49.668</c:v>
                </c:pt>
                <c:pt idx="16">
                  <c:v>50.866</c:v>
                </c:pt>
                <c:pt idx="17">
                  <c:v>50.93</c:v>
                </c:pt>
                <c:pt idx="18">
                  <c:v>50.33</c:v>
                </c:pt>
                <c:pt idx="19">
                  <c:v>49.238</c:v>
                </c:pt>
                <c:pt idx="20">
                  <c:v>47.994</c:v>
                </c:pt>
                <c:pt idx="21">
                  <c:v>46.48</c:v>
                </c:pt>
                <c:pt idx="22">
                  <c:v>46.004</c:v>
                </c:pt>
                <c:pt idx="23">
                  <c:v>45.738</c:v>
                </c:pt>
                <c:pt idx="24">
                  <c:v>45.008</c:v>
                </c:pt>
                <c:pt idx="25">
                  <c:v>44.706</c:v>
                </c:pt>
                <c:pt idx="26">
                  <c:v>44.67</c:v>
                </c:pt>
                <c:pt idx="27">
                  <c:v>44.78</c:v>
                </c:pt>
                <c:pt idx="28">
                  <c:v>45.06</c:v>
                </c:pt>
                <c:pt idx="29">
                  <c:v>47.302</c:v>
                </c:pt>
                <c:pt idx="30">
                  <c:v>49.83</c:v>
                </c:pt>
                <c:pt idx="31">
                  <c:v>51.96600000000001</c:v>
                </c:pt>
                <c:pt idx="32">
                  <c:v>53.29</c:v>
                </c:pt>
                <c:pt idx="33">
                  <c:v>55.028</c:v>
                </c:pt>
                <c:pt idx="34">
                  <c:v>54.054</c:v>
                </c:pt>
                <c:pt idx="35">
                  <c:v>52.44600000000001</c:v>
                </c:pt>
                <c:pt idx="36">
                  <c:v>51.644</c:v>
                </c:pt>
                <c:pt idx="37">
                  <c:v>51.936</c:v>
                </c:pt>
                <c:pt idx="38">
                  <c:v>52.724</c:v>
                </c:pt>
                <c:pt idx="39">
                  <c:v>54.852</c:v>
                </c:pt>
                <c:pt idx="40">
                  <c:v>56.504</c:v>
                </c:pt>
                <c:pt idx="41">
                  <c:v>58.398</c:v>
                </c:pt>
                <c:pt idx="42">
                  <c:v>60.38</c:v>
                </c:pt>
                <c:pt idx="43">
                  <c:v>62.268</c:v>
                </c:pt>
                <c:pt idx="44">
                  <c:v>62.02</c:v>
                </c:pt>
                <c:pt idx="45">
                  <c:v>63.41200000000001</c:v>
                </c:pt>
                <c:pt idx="46">
                  <c:v>64.758</c:v>
                </c:pt>
                <c:pt idx="47">
                  <c:v>64.85799999999998</c:v>
                </c:pt>
                <c:pt idx="48">
                  <c:v>64.082</c:v>
                </c:pt>
                <c:pt idx="49">
                  <c:v>64.67599999999993</c:v>
                </c:pt>
                <c:pt idx="50">
                  <c:v>63.348</c:v>
                </c:pt>
              </c:numCache>
            </c:numRef>
          </c:val>
          <c:smooth val="0"/>
        </c:ser>
        <c:dLbls>
          <c:showLegendKey val="0"/>
          <c:showVal val="0"/>
          <c:showCatName val="0"/>
          <c:showSerName val="0"/>
          <c:showPercent val="0"/>
          <c:showBubbleSize val="0"/>
        </c:dLbls>
        <c:smooth val="0"/>
        <c:axId val="1123111296"/>
        <c:axId val="1123114560"/>
      </c:lineChart>
      <c:catAx>
        <c:axId val="112311129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en-US"/>
          </a:p>
        </c:txPr>
        <c:crossAx val="1123114560"/>
        <c:crosses val="autoZero"/>
        <c:auto val="1"/>
        <c:lblAlgn val="ctr"/>
        <c:lblOffset val="100"/>
        <c:tickLblSkip val="5"/>
        <c:noMultiLvlLbl val="0"/>
      </c:catAx>
      <c:valAx>
        <c:axId val="1123114560"/>
        <c:scaling>
          <c:orientation val="minMax"/>
          <c:min val="20.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2400" b="0" i="0" u="none" strike="noStrike" kern="1200" baseline="0">
                    <a:solidFill>
                      <a:schemeClr val="bg1"/>
                    </a:solidFill>
                    <a:latin typeface="+mj-lt"/>
                    <a:ea typeface="+mn-ea"/>
                    <a:cs typeface="+mn-cs"/>
                  </a:defRPr>
                </a:pPr>
                <a:r>
                  <a:rPr lang="en-US" sz="2400"/>
                  <a:t>Trade as a percent of GDP</a:t>
                </a:r>
              </a:p>
            </c:rich>
          </c:tx>
          <c:layout>
            <c:manualLayout>
              <c:xMode val="edge"/>
              <c:yMode val="edge"/>
              <c:x val="0.00257883886054309"/>
              <c:y val="0.257093434264021"/>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j-lt"/>
                <a:ea typeface="+mn-ea"/>
                <a:cs typeface="+mn-cs"/>
              </a:defRPr>
            </a:pPr>
            <a:endParaRPr lang="en-US"/>
          </a:p>
        </c:txPr>
        <c:crossAx val="1123111296"/>
        <c:crosses val="autoZero"/>
        <c:crossBetween val="between"/>
      </c:valAx>
      <c:spPr>
        <a:noFill/>
        <a:ln>
          <a:noFill/>
        </a:ln>
        <a:effectLst/>
      </c:spPr>
    </c:plotArea>
    <c:legend>
      <c:legendPos val="b"/>
      <c:layout>
        <c:manualLayout>
          <c:xMode val="edge"/>
          <c:yMode val="edge"/>
          <c:x val="0.0967064572703661"/>
          <c:y val="0.130891188076058"/>
          <c:w val="0.344974929422054"/>
          <c:h val="0.22064064340269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en-US"/>
        </a:p>
      </c:txPr>
    </c:legend>
    <c:plotVisOnly val="1"/>
    <c:dispBlanksAs val="gap"/>
    <c:showDLblsOverMax val="0"/>
  </c:chart>
  <c:spPr>
    <a:solidFill>
      <a:schemeClr val="tx1">
        <a:alpha val="50000"/>
      </a:schemeClr>
    </a:solidFill>
    <a:ln>
      <a:noFill/>
    </a:ln>
    <a:effectLst/>
  </c:spPr>
  <c:txPr>
    <a:bodyPr/>
    <a:lstStyle/>
    <a:p>
      <a:pPr>
        <a:defRPr sz="1800">
          <a:solidFill>
            <a:schemeClr val="bg1"/>
          </a:solidFill>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F785C-807B-DE43-8A3A-D2215EBF196F}" type="datetimeFigureOut">
              <a:rPr lang="en-US" smtClean="0"/>
              <a:t>1/11/17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EB4D6-660D-1D48-BCB1-4C61812B05B4}" type="slidenum">
              <a:rPr lang="en-US" smtClean="0"/>
              <a:t>‹#›</a:t>
            </a:fld>
            <a:endParaRPr lang="en-US"/>
          </a:p>
        </p:txBody>
      </p:sp>
    </p:spTree>
    <p:extLst>
      <p:ext uri="{BB962C8B-B14F-4D97-AF65-F5344CB8AC3E}">
        <p14:creationId xmlns:p14="http://schemas.microsoft.com/office/powerpoint/2010/main" val="404160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Short-Run Base Case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Retaliation and partially mobile factors</a:t>
            </a:r>
          </a:p>
          <a:p>
            <a:pPr marR="0" lvl="0">
              <a:spcBef>
                <a:spcPts val="0"/>
              </a:spcBef>
              <a:spcAft>
                <a:spcPts val="0"/>
              </a:spcAft>
            </a:pPr>
            <a:r>
              <a:rPr lang="en-US" sz="1200" b="1" kern="1200" dirty="0" smtClean="0">
                <a:solidFill>
                  <a:schemeClr val="bg1"/>
                </a:solidFill>
                <a:effectLst/>
                <a:latin typeface="+mn-lt"/>
                <a:ea typeface="Calibri" charset="0"/>
                <a:cs typeface="Times New Roman" charset="0"/>
              </a:rPr>
              <a:t>0.5 percent </a:t>
            </a:r>
            <a:r>
              <a:rPr lang="en-US" sz="1200" kern="1200" dirty="0" smtClean="0">
                <a:solidFill>
                  <a:schemeClr val="bg1"/>
                </a:solidFill>
                <a:effectLst/>
                <a:latin typeface="+mn-lt"/>
                <a:ea typeface="Calibri" charset="0"/>
                <a:cs typeface="Times New Roman" charset="0"/>
              </a:rPr>
              <a:t>reduction in </a:t>
            </a:r>
            <a:r>
              <a:rPr lang="en-US" sz="1200" b="1" kern="1200" dirty="0" smtClean="0">
                <a:solidFill>
                  <a:schemeClr val="bg1"/>
                </a:solidFill>
                <a:effectLst/>
                <a:latin typeface="+mn-lt"/>
                <a:ea typeface="Calibri" charset="0"/>
                <a:cs typeface="Times New Roman" charset="0"/>
              </a:rPr>
              <a:t>production</a:t>
            </a:r>
          </a:p>
          <a:p>
            <a:pPr marR="0" lvl="0">
              <a:spcBef>
                <a:spcPts val="0"/>
              </a:spcBef>
              <a:spcAft>
                <a:spcPts val="0"/>
              </a:spcAft>
            </a:pPr>
            <a:r>
              <a:rPr lang="en-US" sz="1200" b="1" kern="1200" dirty="0" smtClean="0">
                <a:solidFill>
                  <a:schemeClr val="bg1"/>
                </a:solidFill>
                <a:effectLst/>
                <a:latin typeface="+mn-lt"/>
                <a:ea typeface="Calibri" charset="0"/>
                <a:cs typeface="Times New Roman" charset="0"/>
              </a:rPr>
              <a:t>90 thousand </a:t>
            </a:r>
            <a:r>
              <a:rPr lang="en-US" sz="1200" kern="1200" dirty="0" smtClean="0">
                <a:solidFill>
                  <a:schemeClr val="bg1"/>
                </a:solidFill>
                <a:effectLst/>
                <a:latin typeface="+mn-lt"/>
                <a:ea typeface="Calibri" charset="0"/>
                <a:cs typeface="Times New Roman" charset="0"/>
              </a:rPr>
              <a:t>fewer </a:t>
            </a:r>
            <a:r>
              <a:rPr lang="en-US" sz="1200" b="1" kern="1200" dirty="0" smtClean="0">
                <a:solidFill>
                  <a:schemeClr val="bg1"/>
                </a:solidFill>
                <a:effectLst/>
                <a:latin typeface="+mn-lt"/>
                <a:ea typeface="Calibri" charset="0"/>
                <a:cs typeface="Times New Roman" charset="0"/>
              </a:rPr>
              <a:t>jobs</a:t>
            </a:r>
          </a:p>
          <a:p>
            <a:pPr marR="0" lvl="0">
              <a:spcBef>
                <a:spcPts val="0"/>
              </a:spcBef>
              <a:spcAft>
                <a:spcPts val="0"/>
              </a:spcAft>
            </a:pPr>
            <a:r>
              <a:rPr lang="en-US" sz="1200" b="1" kern="1200" dirty="0" smtClean="0">
                <a:solidFill>
                  <a:schemeClr val="bg1"/>
                </a:solidFill>
                <a:effectLst/>
                <a:latin typeface="+mn-lt"/>
                <a:ea typeface="Calibri" charset="0"/>
                <a:cs typeface="Times New Roman" charset="0"/>
              </a:rPr>
              <a:t>0.1 percent </a:t>
            </a:r>
            <a:r>
              <a:rPr lang="en-US" sz="1200" kern="1200" dirty="0" smtClean="0">
                <a:solidFill>
                  <a:schemeClr val="bg1"/>
                </a:solidFill>
                <a:effectLst/>
                <a:latin typeface="+mn-lt"/>
                <a:ea typeface="Calibri" charset="0"/>
                <a:cs typeface="Times New Roman" charset="0"/>
              </a:rPr>
              <a:t>reduction in </a:t>
            </a:r>
            <a:r>
              <a:rPr lang="en-US" sz="1200" b="1" kern="1200" dirty="0" smtClean="0">
                <a:solidFill>
                  <a:schemeClr val="bg1"/>
                </a:solidFill>
                <a:effectLst/>
                <a:latin typeface="+mn-lt"/>
                <a:ea typeface="Calibri" charset="0"/>
                <a:cs typeface="Times New Roman" charset="0"/>
              </a:rPr>
              <a:t>GDP</a:t>
            </a:r>
          </a:p>
          <a:p>
            <a:endParaRPr lang="en-US" dirty="0"/>
          </a:p>
        </p:txBody>
      </p:sp>
      <p:sp>
        <p:nvSpPr>
          <p:cNvPr id="4" name="Slide Number Placeholder 3"/>
          <p:cNvSpPr>
            <a:spLocks noGrp="1"/>
          </p:cNvSpPr>
          <p:nvPr>
            <p:ph type="sldNum" sz="quarter" idx="10"/>
          </p:nvPr>
        </p:nvSpPr>
        <p:spPr/>
        <p:txBody>
          <a:bodyPr/>
          <a:lstStyle/>
          <a:p>
            <a:fld id="{8A1EB4D6-660D-1D48-BCB1-4C61812B05B4}" type="slidenum">
              <a:rPr lang="en-US" smtClean="0"/>
              <a:t>3</a:t>
            </a:fld>
            <a:endParaRPr lang="en-US"/>
          </a:p>
        </p:txBody>
      </p:sp>
    </p:spTree>
    <p:extLst>
      <p:ext uri="{BB962C8B-B14F-4D97-AF65-F5344CB8AC3E}">
        <p14:creationId xmlns:p14="http://schemas.microsoft.com/office/powerpoint/2010/main" val="1285478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8773EC-A6C0-324B-84A4-DD06E4BA8E39}"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36808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8773EC-A6C0-324B-84A4-DD06E4BA8E39}"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923492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8773EC-A6C0-324B-84A4-DD06E4BA8E39}"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1268046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8773EC-A6C0-324B-84A4-DD06E4BA8E39}"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1645775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8773EC-A6C0-324B-84A4-DD06E4BA8E39}" type="datetimeFigureOut">
              <a:rPr lang="en-US" smtClean="0"/>
              <a:t>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96073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8773EC-A6C0-324B-84A4-DD06E4BA8E39}"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101115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8773EC-A6C0-324B-84A4-DD06E4BA8E39}" type="datetimeFigureOut">
              <a:rPr lang="en-US" smtClean="0"/>
              <a:t>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78210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8773EC-A6C0-324B-84A4-DD06E4BA8E39}" type="datetimeFigureOut">
              <a:rPr lang="en-US" smtClean="0"/>
              <a:t>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104777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8773EC-A6C0-324B-84A4-DD06E4BA8E39}" type="datetimeFigureOut">
              <a:rPr lang="en-US" smtClean="0"/>
              <a:t>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55709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8773EC-A6C0-324B-84A4-DD06E4BA8E39}"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214663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8773EC-A6C0-324B-84A4-DD06E4BA8E39}" type="datetimeFigureOut">
              <a:rPr lang="en-US" smtClean="0"/>
              <a:t>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1646CE-F65D-0C4B-BFB5-C25FB550CBE2}" type="slidenum">
              <a:rPr lang="en-US" smtClean="0"/>
              <a:t>‹#›</a:t>
            </a:fld>
            <a:endParaRPr lang="en-US"/>
          </a:p>
        </p:txBody>
      </p:sp>
    </p:spTree>
    <p:extLst>
      <p:ext uri="{BB962C8B-B14F-4D97-AF65-F5344CB8AC3E}">
        <p14:creationId xmlns:p14="http://schemas.microsoft.com/office/powerpoint/2010/main" val="7475279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8773EC-A6C0-324B-84A4-DD06E4BA8E39}" type="datetimeFigureOut">
              <a:rPr lang="en-US" smtClean="0"/>
              <a:t>1/11/17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1646CE-F65D-0C4B-BFB5-C25FB550CBE2}" type="slidenum">
              <a:rPr lang="en-US" smtClean="0"/>
              <a:t>‹#›</a:t>
            </a:fld>
            <a:endParaRPr lang="en-US"/>
          </a:p>
        </p:txBody>
      </p:sp>
    </p:spTree>
    <p:extLst>
      <p:ext uri="{BB962C8B-B14F-4D97-AF65-F5344CB8AC3E}">
        <p14:creationId xmlns:p14="http://schemas.microsoft.com/office/powerpoint/2010/main" val="1335251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1.xm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2.xm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hart" Target="../charts/chart3.xm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6000"/>
          </a:blip>
          <a:srcRect b="17052"/>
          <a:stretch/>
        </p:blipFill>
        <p:spPr>
          <a:xfrm>
            <a:off x="365864" y="5725"/>
            <a:ext cx="11184451" cy="6852275"/>
          </a:xfrm>
          <a:prstGeom prst="rect">
            <a:avLst/>
          </a:prstGeom>
        </p:spPr>
      </p:pic>
      <p:pic>
        <p:nvPicPr>
          <p:cNvPr id="7" name="Picture 6"/>
          <p:cNvPicPr>
            <a:picLocks noChangeAspect="1"/>
          </p:cNvPicPr>
          <p:nvPr/>
        </p:nvPicPr>
        <p:blipFill rotWithShape="1">
          <a:blip r:embed="rId3">
            <a:alphaModFix amt="56000"/>
          </a:blip>
          <a:srcRect l="2796" t="27789" r="2888" b="32210"/>
          <a:stretch/>
        </p:blipFill>
        <p:spPr>
          <a:xfrm>
            <a:off x="658722" y="2007385"/>
            <a:ext cx="10598734" cy="4494998"/>
          </a:xfrm>
          <a:prstGeom prst="rect">
            <a:avLst/>
          </a:prstGeom>
        </p:spPr>
      </p:pic>
      <p:sp>
        <p:nvSpPr>
          <p:cNvPr id="4" name="Title 1"/>
          <p:cNvSpPr>
            <a:spLocks noGrp="1"/>
          </p:cNvSpPr>
          <p:nvPr>
            <p:ph type="ctrTitle"/>
          </p:nvPr>
        </p:nvSpPr>
        <p:spPr>
          <a:xfrm>
            <a:off x="0" y="871992"/>
            <a:ext cx="12192000" cy="2387600"/>
          </a:xfrm>
        </p:spPr>
        <p:txBody>
          <a:bodyPr>
            <a:normAutofit/>
          </a:bodyPr>
          <a:lstStyle/>
          <a:p>
            <a:r>
              <a:rPr lang="en-US" sz="6600" b="1" dirty="0" smtClean="0">
                <a:solidFill>
                  <a:schemeClr val="bg1"/>
                </a:solidFill>
              </a:rPr>
              <a:t>Trade Protectionism</a:t>
            </a:r>
            <a:r>
              <a:rPr lang="en-US" b="1" dirty="0" smtClean="0">
                <a:solidFill>
                  <a:schemeClr val="bg1"/>
                </a:solidFill>
              </a:rPr>
              <a:t/>
            </a:r>
            <a:br>
              <a:rPr lang="en-US" b="1" dirty="0" smtClean="0">
                <a:solidFill>
                  <a:schemeClr val="bg1"/>
                </a:solidFill>
              </a:rPr>
            </a:br>
            <a:r>
              <a:rPr lang="en-US" sz="4800" dirty="0" smtClean="0">
                <a:solidFill>
                  <a:schemeClr val="bg1"/>
                </a:solidFill>
              </a:rPr>
              <a:t>understanding the long and short-terms</a:t>
            </a:r>
            <a:endParaRPr lang="en-US" dirty="0">
              <a:solidFill>
                <a:schemeClr val="bg1"/>
              </a:solidFill>
            </a:endParaRPr>
          </a:p>
        </p:txBody>
      </p:sp>
      <p:sp>
        <p:nvSpPr>
          <p:cNvPr id="5" name="Subtitle 2"/>
          <p:cNvSpPr>
            <a:spLocks noGrp="1"/>
          </p:cNvSpPr>
          <p:nvPr>
            <p:ph type="subTitle" idx="1"/>
          </p:nvPr>
        </p:nvSpPr>
        <p:spPr>
          <a:xfrm>
            <a:off x="1524000" y="3890682"/>
            <a:ext cx="9144000" cy="2079812"/>
          </a:xfrm>
        </p:spPr>
        <p:txBody>
          <a:bodyPr>
            <a:normAutofit fontScale="85000" lnSpcReduction="20000"/>
          </a:bodyPr>
          <a:lstStyle/>
          <a:p>
            <a:r>
              <a:rPr lang="en-US" dirty="0" smtClean="0">
                <a:solidFill>
                  <a:schemeClr val="bg1"/>
                </a:solidFill>
                <a:latin typeface="+mj-lt"/>
              </a:rPr>
              <a:t>Jonathan D. Moyer</a:t>
            </a:r>
          </a:p>
          <a:p>
            <a:r>
              <a:rPr lang="en-US" dirty="0" smtClean="0">
                <a:solidFill>
                  <a:schemeClr val="bg1"/>
                </a:solidFill>
                <a:latin typeface="+mj-lt"/>
              </a:rPr>
              <a:t>David K. Bohl</a:t>
            </a:r>
          </a:p>
          <a:p>
            <a:r>
              <a:rPr lang="en-US" dirty="0" smtClean="0">
                <a:solidFill>
                  <a:schemeClr val="bg1"/>
                </a:solidFill>
                <a:latin typeface="+mj-lt"/>
              </a:rPr>
              <a:t>Barry B. Hughes</a:t>
            </a:r>
          </a:p>
          <a:p>
            <a:r>
              <a:rPr lang="en-US" dirty="0" smtClean="0">
                <a:solidFill>
                  <a:schemeClr val="bg1"/>
                </a:solidFill>
                <a:latin typeface="+mj-lt"/>
              </a:rPr>
              <a:t>Frederick S. </a:t>
            </a:r>
            <a:r>
              <a:rPr lang="en-US" dirty="0" err="1" smtClean="0">
                <a:solidFill>
                  <a:schemeClr val="bg1"/>
                </a:solidFill>
                <a:latin typeface="+mj-lt"/>
              </a:rPr>
              <a:t>Pardee</a:t>
            </a:r>
            <a:r>
              <a:rPr lang="en-US" dirty="0" smtClean="0">
                <a:solidFill>
                  <a:schemeClr val="bg1"/>
                </a:solidFill>
                <a:latin typeface="+mj-lt"/>
              </a:rPr>
              <a:t> Center for International Futures</a:t>
            </a:r>
          </a:p>
          <a:p>
            <a:r>
              <a:rPr lang="en-US" dirty="0" smtClean="0">
                <a:solidFill>
                  <a:schemeClr val="bg1"/>
                </a:solidFill>
                <a:latin typeface="+mj-lt"/>
              </a:rPr>
              <a:t>Josef </a:t>
            </a:r>
            <a:r>
              <a:rPr lang="en-US" dirty="0" err="1" smtClean="0">
                <a:solidFill>
                  <a:schemeClr val="bg1"/>
                </a:solidFill>
                <a:latin typeface="+mj-lt"/>
              </a:rPr>
              <a:t>Korbel</a:t>
            </a:r>
            <a:r>
              <a:rPr lang="en-US" dirty="0" smtClean="0">
                <a:solidFill>
                  <a:schemeClr val="bg1"/>
                </a:solidFill>
                <a:latin typeface="+mj-lt"/>
              </a:rPr>
              <a:t> School of International Studies</a:t>
            </a:r>
          </a:p>
          <a:p>
            <a:r>
              <a:rPr lang="en-US" dirty="0" smtClean="0">
                <a:solidFill>
                  <a:schemeClr val="bg1"/>
                </a:solidFill>
                <a:latin typeface="+mj-lt"/>
              </a:rPr>
              <a:t>University of Denver</a:t>
            </a:r>
          </a:p>
          <a:p>
            <a:endParaRPr lang="en-US" dirty="0">
              <a:solidFill>
                <a:schemeClr val="bg1"/>
              </a:solidFill>
              <a:latin typeface="+mj-lt"/>
            </a:endParaRPr>
          </a:p>
        </p:txBody>
      </p:sp>
    </p:spTree>
    <p:extLst>
      <p:ext uri="{BB962C8B-B14F-4D97-AF65-F5344CB8AC3E}">
        <p14:creationId xmlns:p14="http://schemas.microsoft.com/office/powerpoint/2010/main" val="223896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69788" y="1397727"/>
            <a:ext cx="5852160" cy="4137217"/>
          </a:xfrm>
          <a:prstGeom prst="rect">
            <a:avLst/>
          </a:prstGeom>
        </p:spPr>
      </p:pic>
      <p:sp>
        <p:nvSpPr>
          <p:cNvPr id="3" name="Title 4"/>
          <p:cNvSpPr txBox="1">
            <a:spLocks/>
          </p:cNvSpPr>
          <p:nvPr/>
        </p:nvSpPr>
        <p:spPr>
          <a:xfrm>
            <a:off x="9827393" y="142287"/>
            <a:ext cx="2011679"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b="1" dirty="0" smtClean="0">
                <a:solidFill>
                  <a:schemeClr val="bg1"/>
                </a:solidFill>
              </a:rPr>
              <a:t>1985</a:t>
            </a:r>
            <a:endParaRPr lang="en-US" sz="6000" b="1" dirty="0">
              <a:solidFill>
                <a:schemeClr val="bg1"/>
              </a:solidFill>
            </a:endParaRPr>
          </a:p>
        </p:txBody>
      </p:sp>
      <p:sp>
        <p:nvSpPr>
          <p:cNvPr id="4" name="Title 4"/>
          <p:cNvSpPr txBox="1">
            <a:spLocks/>
          </p:cNvSpPr>
          <p:nvPr/>
        </p:nvSpPr>
        <p:spPr>
          <a:xfrm>
            <a:off x="123256" y="142287"/>
            <a:ext cx="8606857"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rPr>
              <a:t>This network map was created using bilateral data measuring the ability of states to formally influence one another.  It is built across three dimensions (economic, political, security) and was originally created for the US government. </a:t>
            </a:r>
          </a:p>
        </p:txBody>
      </p:sp>
    </p:spTree>
    <p:extLst>
      <p:ext uri="{BB962C8B-B14F-4D97-AF65-F5344CB8AC3E}">
        <p14:creationId xmlns:p14="http://schemas.microsoft.com/office/powerpoint/2010/main" val="2088581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949994" y="274321"/>
            <a:ext cx="8595360" cy="6076537"/>
          </a:xfrm>
          <a:prstGeom prst="rect">
            <a:avLst/>
          </a:prstGeom>
        </p:spPr>
      </p:pic>
      <p:sp>
        <p:nvSpPr>
          <p:cNvPr id="3" name="Title 4"/>
          <p:cNvSpPr txBox="1">
            <a:spLocks/>
          </p:cNvSpPr>
          <p:nvPr/>
        </p:nvSpPr>
        <p:spPr>
          <a:xfrm>
            <a:off x="9827393" y="142287"/>
            <a:ext cx="2011679"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b="1" dirty="0" smtClean="0">
                <a:solidFill>
                  <a:schemeClr val="bg1"/>
                </a:solidFill>
              </a:rPr>
              <a:t>1995</a:t>
            </a:r>
            <a:endParaRPr lang="en-US" sz="6000" b="1" dirty="0">
              <a:solidFill>
                <a:schemeClr val="bg1"/>
              </a:solidFill>
            </a:endParaRPr>
          </a:p>
        </p:txBody>
      </p:sp>
      <p:sp>
        <p:nvSpPr>
          <p:cNvPr id="4" name="Title 4"/>
          <p:cNvSpPr txBox="1">
            <a:spLocks/>
          </p:cNvSpPr>
          <p:nvPr/>
        </p:nvSpPr>
        <p:spPr>
          <a:xfrm>
            <a:off x="123256" y="142287"/>
            <a:ext cx="8606857"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rPr>
              <a:t>This network map was created using bilateral data measuring the ability of states to formally influence one another.  It is built across three dimensions (economic, political, security) and was originally created for the US government. </a:t>
            </a:r>
          </a:p>
        </p:txBody>
      </p:sp>
    </p:spTree>
    <p:extLst>
      <p:ext uri="{BB962C8B-B14F-4D97-AF65-F5344CB8AC3E}">
        <p14:creationId xmlns:p14="http://schemas.microsoft.com/office/powerpoint/2010/main" val="25459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50044" y="142287"/>
            <a:ext cx="9326880" cy="6593689"/>
          </a:xfrm>
          <a:prstGeom prst="rect">
            <a:avLst/>
          </a:prstGeom>
        </p:spPr>
      </p:pic>
      <p:sp>
        <p:nvSpPr>
          <p:cNvPr id="3" name="Title 4"/>
          <p:cNvSpPr txBox="1">
            <a:spLocks/>
          </p:cNvSpPr>
          <p:nvPr/>
        </p:nvSpPr>
        <p:spPr>
          <a:xfrm>
            <a:off x="9827393" y="142287"/>
            <a:ext cx="2011679"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b="1" dirty="0" smtClean="0">
                <a:solidFill>
                  <a:schemeClr val="bg1"/>
                </a:solidFill>
              </a:rPr>
              <a:t>2005</a:t>
            </a:r>
            <a:endParaRPr lang="en-US" sz="6000" b="1" dirty="0">
              <a:solidFill>
                <a:schemeClr val="bg1"/>
              </a:solidFill>
            </a:endParaRPr>
          </a:p>
        </p:txBody>
      </p:sp>
      <p:sp>
        <p:nvSpPr>
          <p:cNvPr id="4" name="Title 4"/>
          <p:cNvSpPr txBox="1">
            <a:spLocks/>
          </p:cNvSpPr>
          <p:nvPr/>
        </p:nvSpPr>
        <p:spPr>
          <a:xfrm>
            <a:off x="123256" y="142287"/>
            <a:ext cx="8606857"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rPr>
              <a:t>This network map was created using bilateral data measuring the ability of states to formally influence one another.  It is built across three dimensions (economic, political, security) and was originally created for the US government. </a:t>
            </a:r>
          </a:p>
        </p:txBody>
      </p:sp>
    </p:spTree>
    <p:extLst>
      <p:ext uri="{BB962C8B-B14F-4D97-AF65-F5344CB8AC3E}">
        <p14:creationId xmlns:p14="http://schemas.microsoft.com/office/powerpoint/2010/main" val="541091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362165" y="0"/>
            <a:ext cx="9700752" cy="6858000"/>
          </a:xfrm>
          <a:prstGeom prst="rect">
            <a:avLst/>
          </a:prstGeom>
        </p:spPr>
      </p:pic>
      <p:sp>
        <p:nvSpPr>
          <p:cNvPr id="3" name="Title 4"/>
          <p:cNvSpPr txBox="1">
            <a:spLocks/>
          </p:cNvSpPr>
          <p:nvPr/>
        </p:nvSpPr>
        <p:spPr>
          <a:xfrm>
            <a:off x="9827393" y="142287"/>
            <a:ext cx="2011679"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b="1" dirty="0" smtClean="0">
                <a:solidFill>
                  <a:schemeClr val="bg1"/>
                </a:solidFill>
              </a:rPr>
              <a:t>2015</a:t>
            </a:r>
            <a:endParaRPr lang="en-US" sz="6000" b="1" dirty="0">
              <a:solidFill>
                <a:schemeClr val="bg1"/>
              </a:solidFill>
            </a:endParaRPr>
          </a:p>
        </p:txBody>
      </p:sp>
      <p:sp>
        <p:nvSpPr>
          <p:cNvPr id="4" name="Title 4"/>
          <p:cNvSpPr txBox="1">
            <a:spLocks/>
          </p:cNvSpPr>
          <p:nvPr/>
        </p:nvSpPr>
        <p:spPr>
          <a:xfrm>
            <a:off x="123256" y="142287"/>
            <a:ext cx="8606857"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rPr>
              <a:t>This network map was created using bilateral data measuring the ability of states to formally influence one another.  It is built across three dimensions (economic, political, security) and was originally created for the US government. </a:t>
            </a:r>
          </a:p>
        </p:txBody>
      </p:sp>
    </p:spTree>
    <p:extLst>
      <p:ext uri="{BB962C8B-B14F-4D97-AF65-F5344CB8AC3E}">
        <p14:creationId xmlns:p14="http://schemas.microsoft.com/office/powerpoint/2010/main" val="1681297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49548" y="470264"/>
            <a:ext cx="8595360" cy="6076537"/>
          </a:xfrm>
          <a:prstGeom prst="rect">
            <a:avLst/>
          </a:prstGeom>
        </p:spPr>
      </p:pic>
      <p:sp>
        <p:nvSpPr>
          <p:cNvPr id="3" name="Title 4"/>
          <p:cNvSpPr txBox="1">
            <a:spLocks/>
          </p:cNvSpPr>
          <p:nvPr/>
        </p:nvSpPr>
        <p:spPr>
          <a:xfrm>
            <a:off x="9827393" y="142287"/>
            <a:ext cx="2011679"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b="1" dirty="0" smtClean="0">
                <a:solidFill>
                  <a:schemeClr val="bg1"/>
                </a:solidFill>
              </a:rPr>
              <a:t>2020</a:t>
            </a:r>
            <a:endParaRPr lang="en-US" sz="6000" b="1" dirty="0">
              <a:solidFill>
                <a:schemeClr val="bg1"/>
              </a:solidFill>
            </a:endParaRPr>
          </a:p>
        </p:txBody>
      </p:sp>
      <p:sp>
        <p:nvSpPr>
          <p:cNvPr id="4" name="Title 4"/>
          <p:cNvSpPr txBox="1">
            <a:spLocks/>
          </p:cNvSpPr>
          <p:nvPr/>
        </p:nvSpPr>
        <p:spPr>
          <a:xfrm>
            <a:off x="123256" y="142287"/>
            <a:ext cx="8606857"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rPr>
              <a:t>This network map was created using bilateral data measuring the ability of states to formally influence one another.  It is built across three dimensions (economic, political, security) and was originally created for the US government. </a:t>
            </a:r>
          </a:p>
        </p:txBody>
      </p:sp>
      <p:sp>
        <p:nvSpPr>
          <p:cNvPr id="5" name="Title 4"/>
          <p:cNvSpPr txBox="1">
            <a:spLocks/>
          </p:cNvSpPr>
          <p:nvPr/>
        </p:nvSpPr>
        <p:spPr>
          <a:xfrm>
            <a:off x="10087277" y="781320"/>
            <a:ext cx="1713294" cy="5373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smtClean="0">
                <a:solidFill>
                  <a:schemeClr val="bg1"/>
                </a:solidFill>
              </a:rPr>
              <a:t>Base Case</a:t>
            </a:r>
            <a:endParaRPr lang="en-US" sz="2400" b="1" dirty="0">
              <a:solidFill>
                <a:schemeClr val="bg1"/>
              </a:solidFill>
            </a:endParaRPr>
          </a:p>
        </p:txBody>
      </p:sp>
    </p:spTree>
    <p:extLst>
      <p:ext uri="{BB962C8B-B14F-4D97-AF65-F5344CB8AC3E}">
        <p14:creationId xmlns:p14="http://schemas.microsoft.com/office/powerpoint/2010/main" val="62878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329313" y="940527"/>
            <a:ext cx="7498080" cy="5300809"/>
          </a:xfrm>
          <a:prstGeom prst="rect">
            <a:avLst/>
          </a:prstGeom>
        </p:spPr>
      </p:pic>
      <p:sp>
        <p:nvSpPr>
          <p:cNvPr id="3" name="Title 4"/>
          <p:cNvSpPr txBox="1">
            <a:spLocks/>
          </p:cNvSpPr>
          <p:nvPr/>
        </p:nvSpPr>
        <p:spPr>
          <a:xfrm>
            <a:off x="9827393" y="142287"/>
            <a:ext cx="2011679"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b="1" dirty="0" smtClean="0">
                <a:solidFill>
                  <a:schemeClr val="bg1"/>
                </a:solidFill>
              </a:rPr>
              <a:t>2020</a:t>
            </a:r>
            <a:endParaRPr lang="en-US" sz="6000" b="1" dirty="0">
              <a:solidFill>
                <a:schemeClr val="bg1"/>
              </a:solidFill>
            </a:endParaRPr>
          </a:p>
        </p:txBody>
      </p:sp>
      <p:sp>
        <p:nvSpPr>
          <p:cNvPr id="4" name="Title 4"/>
          <p:cNvSpPr txBox="1">
            <a:spLocks/>
          </p:cNvSpPr>
          <p:nvPr/>
        </p:nvSpPr>
        <p:spPr>
          <a:xfrm>
            <a:off x="123256" y="142287"/>
            <a:ext cx="8606857"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rPr>
              <a:t>This network map was created using bilateral data measuring the ability of states to formally influence one another.  It is built across three dimensions (economic, political, security) and was originally created for the US government. </a:t>
            </a:r>
          </a:p>
        </p:txBody>
      </p:sp>
      <p:sp>
        <p:nvSpPr>
          <p:cNvPr id="5" name="Title 4"/>
          <p:cNvSpPr txBox="1">
            <a:spLocks/>
          </p:cNvSpPr>
          <p:nvPr/>
        </p:nvSpPr>
        <p:spPr>
          <a:xfrm>
            <a:off x="10087277" y="781320"/>
            <a:ext cx="1713294" cy="5373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dirty="0" smtClean="0">
                <a:solidFill>
                  <a:schemeClr val="bg1"/>
                </a:solidFill>
              </a:rPr>
              <a:t>China Rising</a:t>
            </a:r>
            <a:endParaRPr lang="en-US" sz="2400" b="1" dirty="0">
              <a:solidFill>
                <a:schemeClr val="bg1"/>
              </a:solidFill>
            </a:endParaRPr>
          </a:p>
        </p:txBody>
      </p:sp>
    </p:spTree>
    <p:extLst>
      <p:ext uri="{BB962C8B-B14F-4D97-AF65-F5344CB8AC3E}">
        <p14:creationId xmlns:p14="http://schemas.microsoft.com/office/powerpoint/2010/main" val="1889328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Title 4"/>
          <p:cNvSpPr txBox="1">
            <a:spLocks/>
          </p:cNvSpPr>
          <p:nvPr/>
        </p:nvSpPr>
        <p:spPr>
          <a:xfrm>
            <a:off x="9827393" y="142287"/>
            <a:ext cx="2011679"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b="1" dirty="0" smtClean="0">
                <a:solidFill>
                  <a:schemeClr val="bg1"/>
                </a:solidFill>
              </a:rPr>
              <a:t>2015</a:t>
            </a:r>
            <a:endParaRPr lang="en-US" sz="6000" b="1" dirty="0">
              <a:solidFill>
                <a:schemeClr val="bg1"/>
              </a:solidFill>
            </a:endParaRPr>
          </a:p>
        </p:txBody>
      </p:sp>
      <p:sp>
        <p:nvSpPr>
          <p:cNvPr id="4" name="Title 4"/>
          <p:cNvSpPr txBox="1">
            <a:spLocks/>
          </p:cNvSpPr>
          <p:nvPr/>
        </p:nvSpPr>
        <p:spPr>
          <a:xfrm>
            <a:off x="123256" y="142287"/>
            <a:ext cx="8606857"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rPr>
              <a:t>This network map was created using bilateral data measuring the </a:t>
            </a:r>
            <a:r>
              <a:rPr lang="en-US" sz="1600" dirty="0" smtClean="0">
                <a:solidFill>
                  <a:schemeClr val="bg1"/>
                </a:solidFill>
              </a:rPr>
              <a:t>strength of economic, political, and security ties between two countries.</a:t>
            </a:r>
            <a:r>
              <a:rPr lang="en-US" sz="1600" dirty="0">
                <a:solidFill>
                  <a:schemeClr val="bg1"/>
                </a:solidFill>
              </a:rPr>
              <a:t> </a:t>
            </a:r>
            <a:r>
              <a:rPr lang="en-US" sz="1600" dirty="0" smtClean="0">
                <a:solidFill>
                  <a:schemeClr val="bg1"/>
                </a:solidFill>
              </a:rPr>
              <a:t>It was </a:t>
            </a:r>
            <a:r>
              <a:rPr lang="en-US" sz="1600" dirty="0">
                <a:solidFill>
                  <a:schemeClr val="bg1"/>
                </a:solidFill>
              </a:rPr>
              <a:t>originally created for the US government. </a:t>
            </a:r>
          </a:p>
        </p:txBody>
      </p:sp>
      <p:pic>
        <p:nvPicPr>
          <p:cNvPr id="2" name="Picture 1"/>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44600" y="0"/>
            <a:ext cx="9700752" cy="6858000"/>
          </a:xfrm>
          <a:prstGeom prst="rect">
            <a:avLst/>
          </a:prstGeom>
        </p:spPr>
      </p:pic>
    </p:spTree>
    <p:extLst>
      <p:ext uri="{BB962C8B-B14F-4D97-AF65-F5344CB8AC3E}">
        <p14:creationId xmlns:p14="http://schemas.microsoft.com/office/powerpoint/2010/main" val="1068775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6000"/>
          </a:blip>
          <a:srcRect b="17052"/>
          <a:stretch/>
        </p:blipFill>
        <p:spPr>
          <a:xfrm>
            <a:off x="365864" y="5725"/>
            <a:ext cx="11184451" cy="6852275"/>
          </a:xfrm>
          <a:prstGeom prst="rect">
            <a:avLst/>
          </a:prstGeom>
        </p:spPr>
      </p:pic>
      <p:pic>
        <p:nvPicPr>
          <p:cNvPr id="7" name="Picture 6"/>
          <p:cNvPicPr>
            <a:picLocks noChangeAspect="1"/>
          </p:cNvPicPr>
          <p:nvPr/>
        </p:nvPicPr>
        <p:blipFill rotWithShape="1">
          <a:blip r:embed="rId3">
            <a:alphaModFix amt="56000"/>
          </a:blip>
          <a:srcRect l="2796" t="27789" r="2888" b="32210"/>
          <a:stretch/>
        </p:blipFill>
        <p:spPr>
          <a:xfrm>
            <a:off x="658722" y="2007385"/>
            <a:ext cx="10598734" cy="4494998"/>
          </a:xfrm>
          <a:prstGeom prst="rect">
            <a:avLst/>
          </a:prstGeom>
        </p:spPr>
      </p:pic>
      <p:sp>
        <p:nvSpPr>
          <p:cNvPr id="16" name="Content Placeholder 2"/>
          <p:cNvSpPr txBox="1">
            <a:spLocks/>
          </p:cNvSpPr>
          <p:nvPr/>
        </p:nvSpPr>
        <p:spPr>
          <a:xfrm>
            <a:off x="7947949" y="246246"/>
            <a:ext cx="3657600" cy="137160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b="1" dirty="0" smtClean="0">
                <a:solidFill>
                  <a:schemeClr val="bg1"/>
                </a:solidFill>
                <a:latin typeface="+mj-lt"/>
              </a:rPr>
              <a:t>Cumulative $52 trillion more GDP </a:t>
            </a:r>
          </a:p>
          <a:p>
            <a:pPr marL="0" indent="0">
              <a:spcBef>
                <a:spcPts val="0"/>
              </a:spcBef>
              <a:buNone/>
            </a:pPr>
            <a:r>
              <a:rPr lang="en-US" sz="2000" dirty="0" smtClean="0">
                <a:solidFill>
                  <a:schemeClr val="bg1"/>
                </a:solidFill>
                <a:latin typeface="+mj-lt"/>
              </a:rPr>
              <a:t>(equivalent to global GDP in 2000)</a:t>
            </a:r>
            <a:endParaRPr lang="en-US" dirty="0" smtClean="0">
              <a:solidFill>
                <a:schemeClr val="bg1"/>
              </a:solidFill>
              <a:latin typeface="+mj-lt"/>
            </a:endParaRPr>
          </a:p>
        </p:txBody>
      </p:sp>
      <p:sp>
        <p:nvSpPr>
          <p:cNvPr id="17" name="Content Placeholder 2"/>
          <p:cNvSpPr txBox="1">
            <a:spLocks/>
          </p:cNvSpPr>
          <p:nvPr/>
        </p:nvSpPr>
        <p:spPr>
          <a:xfrm>
            <a:off x="7947949" y="1904551"/>
            <a:ext cx="3657600" cy="13716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smtClean="0">
                <a:solidFill>
                  <a:schemeClr val="bg1"/>
                </a:solidFill>
                <a:latin typeface="+mj-lt"/>
              </a:rPr>
              <a:t>48 million fewer people in extreme poverty </a:t>
            </a:r>
            <a:r>
              <a:rPr lang="en-US" sz="2000" dirty="0" smtClean="0">
                <a:solidFill>
                  <a:schemeClr val="bg1"/>
                </a:solidFill>
                <a:latin typeface="+mj-lt"/>
              </a:rPr>
              <a:t>(population size equivalent to Colombia in 2016)</a:t>
            </a:r>
          </a:p>
        </p:txBody>
      </p:sp>
      <p:sp>
        <p:nvSpPr>
          <p:cNvPr id="18" name="Content Placeholder 2"/>
          <p:cNvSpPr txBox="1">
            <a:spLocks/>
          </p:cNvSpPr>
          <p:nvPr/>
        </p:nvSpPr>
        <p:spPr>
          <a:xfrm>
            <a:off x="7947949" y="3607204"/>
            <a:ext cx="3657600" cy="137160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3000" b="1" dirty="0">
                <a:solidFill>
                  <a:schemeClr val="bg1"/>
                </a:solidFill>
                <a:latin typeface="+mj-lt"/>
              </a:rPr>
              <a:t>Middle class grows by </a:t>
            </a:r>
            <a:r>
              <a:rPr lang="en-US" sz="3000" b="1" dirty="0" smtClean="0">
                <a:solidFill>
                  <a:schemeClr val="bg1"/>
                </a:solidFill>
                <a:latin typeface="+mj-lt"/>
              </a:rPr>
              <a:t>95 </a:t>
            </a:r>
            <a:r>
              <a:rPr lang="en-US" sz="3000" b="1" dirty="0">
                <a:solidFill>
                  <a:schemeClr val="bg1"/>
                </a:solidFill>
                <a:latin typeface="+mj-lt"/>
              </a:rPr>
              <a:t>million</a:t>
            </a:r>
          </a:p>
          <a:p>
            <a:pPr marL="0" indent="0">
              <a:spcBef>
                <a:spcPts val="0"/>
              </a:spcBef>
              <a:buNone/>
            </a:pPr>
            <a:r>
              <a:rPr lang="en-US" sz="2200" dirty="0">
                <a:solidFill>
                  <a:schemeClr val="bg1"/>
                </a:solidFill>
                <a:latin typeface="+mj-lt"/>
              </a:rPr>
              <a:t>(population size equivalent to </a:t>
            </a:r>
            <a:r>
              <a:rPr lang="en-US" sz="2200" dirty="0" smtClean="0">
                <a:solidFill>
                  <a:schemeClr val="bg1"/>
                </a:solidFill>
                <a:latin typeface="+mj-lt"/>
              </a:rPr>
              <a:t>Viet Nam in </a:t>
            </a:r>
            <a:r>
              <a:rPr lang="en-US" sz="2200" dirty="0">
                <a:solidFill>
                  <a:schemeClr val="bg1"/>
                </a:solidFill>
                <a:latin typeface="+mj-lt"/>
              </a:rPr>
              <a:t>2016)</a:t>
            </a:r>
          </a:p>
        </p:txBody>
      </p:sp>
      <p:sp>
        <p:nvSpPr>
          <p:cNvPr id="19" name="Title 4"/>
          <p:cNvSpPr txBox="1">
            <a:spLocks/>
          </p:cNvSpPr>
          <p:nvPr/>
        </p:nvSpPr>
        <p:spPr>
          <a:xfrm>
            <a:off x="287255" y="143622"/>
            <a:ext cx="7665624" cy="15327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solidFill>
                  <a:schemeClr val="bg1"/>
                </a:solidFill>
              </a:rPr>
              <a:t>Globalism Revival v. </a:t>
            </a:r>
          </a:p>
          <a:p>
            <a:r>
              <a:rPr lang="en-US" sz="5400" b="1" dirty="0" smtClean="0">
                <a:solidFill>
                  <a:schemeClr val="bg1"/>
                </a:solidFill>
              </a:rPr>
              <a:t>Nativist Victory to </a:t>
            </a:r>
            <a:r>
              <a:rPr lang="en-US" sz="5400" b="1" dirty="0" smtClean="0">
                <a:solidFill>
                  <a:schemeClr val="bg1"/>
                </a:solidFill>
              </a:rPr>
              <a:t>2035</a:t>
            </a:r>
            <a:endParaRPr lang="en-US" sz="5400" b="1" dirty="0">
              <a:solidFill>
                <a:schemeClr val="bg1"/>
              </a:solidFill>
            </a:endParaRPr>
          </a:p>
        </p:txBody>
      </p:sp>
      <p:sp>
        <p:nvSpPr>
          <p:cNvPr id="20" name="Content Placeholder 2"/>
          <p:cNvSpPr txBox="1">
            <a:spLocks/>
          </p:cNvSpPr>
          <p:nvPr/>
        </p:nvSpPr>
        <p:spPr>
          <a:xfrm>
            <a:off x="7947949" y="5309858"/>
            <a:ext cx="3657600" cy="13716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b="1" dirty="0" smtClean="0">
                <a:solidFill>
                  <a:schemeClr val="bg1"/>
                </a:solidFill>
                <a:latin typeface="+mj-lt"/>
              </a:rPr>
              <a:t>8</a:t>
            </a:r>
            <a:r>
              <a:rPr lang="en-US" b="1" dirty="0">
                <a:solidFill>
                  <a:schemeClr val="bg1"/>
                </a:solidFill>
                <a:latin typeface="+mj-lt"/>
              </a:rPr>
              <a:t>% reduction in </a:t>
            </a:r>
            <a:r>
              <a:rPr lang="en-US" b="1" dirty="0" smtClean="0">
                <a:solidFill>
                  <a:schemeClr val="bg1"/>
                </a:solidFill>
                <a:latin typeface="+mj-lt"/>
              </a:rPr>
              <a:t>domestic conflict</a:t>
            </a:r>
            <a:endParaRPr lang="en-US" b="1" dirty="0">
              <a:solidFill>
                <a:schemeClr val="bg1"/>
              </a:solidFill>
              <a:latin typeface="+mj-lt"/>
            </a:endParaRPr>
          </a:p>
          <a:p>
            <a:pPr marL="0" indent="0">
              <a:spcBef>
                <a:spcPts val="0"/>
              </a:spcBef>
              <a:buNone/>
            </a:pPr>
            <a:r>
              <a:rPr lang="en-US" sz="2000" dirty="0" smtClean="0">
                <a:solidFill>
                  <a:schemeClr val="bg1"/>
                </a:solidFill>
                <a:latin typeface="+mj-lt"/>
              </a:rPr>
              <a:t>(16 </a:t>
            </a:r>
            <a:r>
              <a:rPr lang="en-US" sz="2000" dirty="0" smtClean="0">
                <a:solidFill>
                  <a:schemeClr val="bg1"/>
                </a:solidFill>
                <a:latin typeface="+mj-lt"/>
              </a:rPr>
              <a:t>fewer </a:t>
            </a:r>
            <a:r>
              <a:rPr lang="en-US" sz="2000" dirty="0" smtClean="0">
                <a:solidFill>
                  <a:schemeClr val="bg1"/>
                </a:solidFill>
                <a:latin typeface="+mj-lt"/>
              </a:rPr>
              <a:t>states with violent insurrection)</a:t>
            </a:r>
            <a:endParaRPr lang="en-US" sz="2000" dirty="0">
              <a:solidFill>
                <a:schemeClr val="bg1"/>
              </a:solidFill>
              <a:latin typeface="+mj-lt"/>
            </a:endParaRPr>
          </a:p>
          <a:p>
            <a:pPr marL="0" indent="0">
              <a:spcBef>
                <a:spcPts val="0"/>
              </a:spcBef>
              <a:buNone/>
            </a:pPr>
            <a:endParaRPr lang="en-US" sz="2000" dirty="0" smtClean="0">
              <a:solidFill>
                <a:schemeClr val="bg1"/>
              </a:solidFill>
              <a:latin typeface="+mj-lt"/>
            </a:endParaRPr>
          </a:p>
        </p:txBody>
      </p:sp>
      <p:grpSp>
        <p:nvGrpSpPr>
          <p:cNvPr id="22" name="Group 21"/>
          <p:cNvGrpSpPr/>
          <p:nvPr/>
        </p:nvGrpSpPr>
        <p:grpSpPr>
          <a:xfrm>
            <a:off x="439495" y="1904551"/>
            <a:ext cx="7158597" cy="4207011"/>
            <a:chOff x="77002" y="1170858"/>
            <a:chExt cx="5515276" cy="3164848"/>
          </a:xfrm>
          <a:solidFill>
            <a:schemeClr val="bg1">
              <a:alpha val="12000"/>
            </a:schemeClr>
          </a:solidFill>
        </p:grpSpPr>
        <p:graphicFrame>
          <p:nvGraphicFramePr>
            <p:cNvPr id="23" name="Chart 22"/>
            <p:cNvGraphicFramePr>
              <a:graphicFrameLocks/>
            </p:cNvGraphicFramePr>
            <p:nvPr>
              <p:extLst>
                <p:ext uri="{D42A27DB-BD31-4B8C-83A1-F6EECF244321}">
                  <p14:modId xmlns:p14="http://schemas.microsoft.com/office/powerpoint/2010/main" val="2016243453"/>
                </p:ext>
              </p:extLst>
            </p:nvPr>
          </p:nvGraphicFramePr>
          <p:xfrm>
            <a:off x="77002" y="1170858"/>
            <a:ext cx="5515276" cy="3164848"/>
          </p:xfrm>
          <a:graphic>
            <a:graphicData uri="http://schemas.openxmlformats.org/drawingml/2006/chart">
              <c:chart xmlns:c="http://schemas.openxmlformats.org/drawingml/2006/chart" xmlns:r="http://schemas.openxmlformats.org/officeDocument/2006/relationships" r:id="rId4"/>
            </a:graphicData>
          </a:graphic>
        </p:graphicFrame>
        <p:grpSp>
          <p:nvGrpSpPr>
            <p:cNvPr id="24" name="Group 23"/>
            <p:cNvGrpSpPr/>
            <p:nvPr/>
          </p:nvGrpSpPr>
          <p:grpSpPr>
            <a:xfrm>
              <a:off x="3692522" y="2078501"/>
              <a:ext cx="1672047" cy="1320830"/>
              <a:chOff x="3692522" y="2078501"/>
              <a:chExt cx="1672047" cy="1320830"/>
            </a:xfrm>
            <a:grpFill/>
          </p:grpSpPr>
          <p:sp>
            <p:nvSpPr>
              <p:cNvPr id="25" name="Content Placeholder 2"/>
              <p:cNvSpPr txBox="1">
                <a:spLocks/>
              </p:cNvSpPr>
              <p:nvPr/>
            </p:nvSpPr>
            <p:spPr>
              <a:xfrm>
                <a:off x="3825621" y="2613426"/>
                <a:ext cx="1508965" cy="282214"/>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en-US" sz="2400" dirty="0" smtClean="0">
                    <a:solidFill>
                      <a:schemeClr val="bg1"/>
                    </a:solidFill>
                    <a:latin typeface="+mj-lt"/>
                  </a:rPr>
                  <a:t>Trade Stagnates</a:t>
                </a:r>
              </a:p>
            </p:txBody>
          </p:sp>
          <p:sp>
            <p:nvSpPr>
              <p:cNvPr id="26" name="Content Placeholder 2"/>
              <p:cNvSpPr txBox="1">
                <a:spLocks/>
              </p:cNvSpPr>
              <p:nvPr/>
            </p:nvSpPr>
            <p:spPr>
              <a:xfrm rot="20046392">
                <a:off x="3706479" y="2078501"/>
                <a:ext cx="1658090" cy="282214"/>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en-US" sz="2400" dirty="0" smtClean="0">
                    <a:solidFill>
                      <a:schemeClr val="bg1"/>
                    </a:solidFill>
                    <a:latin typeface="+mj-lt"/>
                  </a:rPr>
                  <a:t>Globalism Revival</a:t>
                </a:r>
              </a:p>
            </p:txBody>
          </p:sp>
          <p:sp>
            <p:nvSpPr>
              <p:cNvPr id="27" name="Content Placeholder 2"/>
              <p:cNvSpPr txBox="1">
                <a:spLocks/>
              </p:cNvSpPr>
              <p:nvPr/>
            </p:nvSpPr>
            <p:spPr>
              <a:xfrm rot="1340207">
                <a:off x="3692522" y="3117117"/>
                <a:ext cx="1658090" cy="282214"/>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en-US" sz="2400" dirty="0" smtClean="0">
                    <a:solidFill>
                      <a:schemeClr val="bg1"/>
                    </a:solidFill>
                    <a:latin typeface="+mj-lt"/>
                  </a:rPr>
                  <a:t>Nativist Victory</a:t>
                </a:r>
              </a:p>
            </p:txBody>
          </p:sp>
        </p:grpSp>
      </p:grpSp>
    </p:spTree>
    <p:extLst>
      <p:ext uri="{BB962C8B-B14F-4D97-AF65-F5344CB8AC3E}">
        <p14:creationId xmlns:p14="http://schemas.microsoft.com/office/powerpoint/2010/main" val="1819215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16000"/>
          </a:blip>
          <a:srcRect b="17052"/>
          <a:stretch/>
        </p:blipFill>
        <p:spPr>
          <a:xfrm>
            <a:off x="365864" y="5725"/>
            <a:ext cx="11184451" cy="6852275"/>
          </a:xfrm>
          <a:prstGeom prst="rect">
            <a:avLst/>
          </a:prstGeom>
        </p:spPr>
      </p:pic>
      <p:pic>
        <p:nvPicPr>
          <p:cNvPr id="7" name="Picture 6"/>
          <p:cNvPicPr>
            <a:picLocks noChangeAspect="1"/>
          </p:cNvPicPr>
          <p:nvPr/>
        </p:nvPicPr>
        <p:blipFill rotWithShape="1">
          <a:blip r:embed="rId4">
            <a:alphaModFix amt="56000"/>
          </a:blip>
          <a:srcRect l="2796" t="27789" r="2888" b="32210"/>
          <a:stretch/>
        </p:blipFill>
        <p:spPr>
          <a:xfrm>
            <a:off x="658722" y="2007385"/>
            <a:ext cx="10598734" cy="4494998"/>
          </a:xfrm>
          <a:prstGeom prst="rect">
            <a:avLst/>
          </a:prstGeom>
        </p:spPr>
      </p:pic>
      <p:sp>
        <p:nvSpPr>
          <p:cNvPr id="15" name="Title 4"/>
          <p:cNvSpPr txBox="1">
            <a:spLocks/>
          </p:cNvSpPr>
          <p:nvPr/>
        </p:nvSpPr>
        <p:spPr>
          <a:xfrm>
            <a:off x="418473" y="150181"/>
            <a:ext cx="2787316" cy="700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chemeClr val="bg1"/>
                </a:solidFill>
              </a:rPr>
              <a:t>T</a:t>
            </a:r>
            <a:r>
              <a:rPr lang="en-US" sz="2400" b="1" dirty="0" smtClean="0">
                <a:solidFill>
                  <a:schemeClr val="bg1"/>
                </a:solidFill>
              </a:rPr>
              <a:t>ariff on Chinese manufactured goods</a:t>
            </a:r>
            <a:endParaRPr lang="en-US" sz="2400" b="1" dirty="0">
              <a:solidFill>
                <a:schemeClr val="bg1"/>
              </a:solidFill>
            </a:endParaRPr>
          </a:p>
        </p:txBody>
      </p:sp>
      <p:sp>
        <p:nvSpPr>
          <p:cNvPr id="21" name="Title 4"/>
          <p:cNvSpPr txBox="1">
            <a:spLocks/>
          </p:cNvSpPr>
          <p:nvPr/>
        </p:nvSpPr>
        <p:spPr>
          <a:xfrm>
            <a:off x="418473" y="579549"/>
            <a:ext cx="2715928" cy="18212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500" b="1" dirty="0" smtClean="0">
                <a:solidFill>
                  <a:schemeClr val="bg1"/>
                </a:solidFill>
              </a:rPr>
              <a:t>45%</a:t>
            </a:r>
            <a:endParaRPr lang="en-US" sz="11500" b="1" dirty="0">
              <a:solidFill>
                <a:schemeClr val="bg1"/>
              </a:solidFill>
            </a:endParaRPr>
          </a:p>
        </p:txBody>
      </p:sp>
      <p:cxnSp>
        <p:nvCxnSpPr>
          <p:cNvPr id="29" name="Straight Arrow Connector 28"/>
          <p:cNvCxnSpPr/>
          <p:nvPr/>
        </p:nvCxnSpPr>
        <p:spPr>
          <a:xfrm>
            <a:off x="3871763" y="259881"/>
            <a:ext cx="0" cy="8487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itle 4"/>
          <p:cNvSpPr txBox="1">
            <a:spLocks/>
          </p:cNvSpPr>
          <p:nvPr/>
        </p:nvSpPr>
        <p:spPr>
          <a:xfrm>
            <a:off x="3654394" y="1112760"/>
            <a:ext cx="2787316" cy="700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chemeClr val="bg1"/>
                </a:solidFill>
              </a:rPr>
              <a:t>No retaliation and</a:t>
            </a:r>
          </a:p>
          <a:p>
            <a:r>
              <a:rPr lang="en-US" sz="2400" b="1" dirty="0" smtClean="0">
                <a:solidFill>
                  <a:schemeClr val="bg1"/>
                </a:solidFill>
              </a:rPr>
              <a:t>fully mobile factors</a:t>
            </a:r>
            <a:endParaRPr lang="en-US" sz="2400" b="1" dirty="0">
              <a:solidFill>
                <a:schemeClr val="bg1"/>
              </a:solidFill>
            </a:endParaRPr>
          </a:p>
        </p:txBody>
      </p:sp>
      <p:cxnSp>
        <p:nvCxnSpPr>
          <p:cNvPr id="31" name="Straight Arrow Connector 30"/>
          <p:cNvCxnSpPr/>
          <p:nvPr/>
        </p:nvCxnSpPr>
        <p:spPr>
          <a:xfrm>
            <a:off x="7932019" y="259881"/>
            <a:ext cx="0" cy="8487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itle 4"/>
          <p:cNvSpPr txBox="1">
            <a:spLocks/>
          </p:cNvSpPr>
          <p:nvPr/>
        </p:nvSpPr>
        <p:spPr>
          <a:xfrm>
            <a:off x="7724276" y="1112760"/>
            <a:ext cx="2787316" cy="7009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chemeClr val="bg1"/>
                </a:solidFill>
              </a:rPr>
              <a:t>Retaliation and</a:t>
            </a:r>
          </a:p>
          <a:p>
            <a:r>
              <a:rPr lang="en-US" sz="2400" b="1" dirty="0" smtClean="0">
                <a:solidFill>
                  <a:schemeClr val="bg1"/>
                </a:solidFill>
              </a:rPr>
              <a:t>immobile factors</a:t>
            </a:r>
            <a:endParaRPr lang="en-US" sz="2400" b="1" dirty="0">
              <a:solidFill>
                <a:schemeClr val="bg1"/>
              </a:solidFill>
            </a:endParaRPr>
          </a:p>
        </p:txBody>
      </p:sp>
      <p:grpSp>
        <p:nvGrpSpPr>
          <p:cNvPr id="2" name="Group 1"/>
          <p:cNvGrpSpPr/>
          <p:nvPr/>
        </p:nvGrpSpPr>
        <p:grpSpPr>
          <a:xfrm>
            <a:off x="3255747" y="259881"/>
            <a:ext cx="8154375" cy="5902380"/>
            <a:chOff x="3255747" y="259881"/>
            <a:chExt cx="8154375" cy="5902380"/>
          </a:xfrm>
        </p:grpSpPr>
        <p:cxnSp>
          <p:nvCxnSpPr>
            <p:cNvPr id="28" name="Straight Connector 27"/>
            <p:cNvCxnSpPr/>
            <p:nvPr/>
          </p:nvCxnSpPr>
          <p:spPr>
            <a:xfrm>
              <a:off x="3255747" y="259881"/>
              <a:ext cx="815437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5400000">
              <a:off x="7036376" y="1826695"/>
              <a:ext cx="5891917" cy="2779215"/>
            </a:xfrm>
            <a:prstGeom prst="bentConnector3">
              <a:avLst>
                <a:gd name="adj1" fmla="val 99933"/>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8941969" y="5481562"/>
            <a:ext cx="2403742" cy="646331"/>
          </a:xfrm>
          <a:prstGeom prst="rect">
            <a:avLst/>
          </a:prstGeom>
        </p:spPr>
        <p:txBody>
          <a:bodyPr wrap="square">
            <a:spAutoFit/>
          </a:bodyPr>
          <a:lstStyle/>
          <a:p>
            <a:pPr marR="0" lvl="0" algn="ctr">
              <a:spcBef>
                <a:spcPts val="0"/>
              </a:spcBef>
              <a:spcAft>
                <a:spcPts val="0"/>
              </a:spcAft>
            </a:pPr>
            <a:r>
              <a:rPr lang="en-US" smtClean="0">
                <a:solidFill>
                  <a:schemeClr val="bg1"/>
                </a:solidFill>
                <a:effectLst/>
                <a:latin typeface="+mj-lt"/>
                <a:ea typeface="Calibri" charset="0"/>
                <a:cs typeface="Times New Roman" charset="0"/>
              </a:rPr>
              <a:t>Trade </a:t>
            </a:r>
            <a:r>
              <a:rPr lang="en-US" dirty="0" smtClean="0">
                <a:solidFill>
                  <a:schemeClr val="bg1"/>
                </a:solidFill>
                <a:effectLst/>
                <a:latin typeface="+mj-lt"/>
                <a:ea typeface="Calibri" charset="0"/>
                <a:cs typeface="Times New Roman" charset="0"/>
              </a:rPr>
              <a:t>declines by a cumulative $</a:t>
            </a:r>
            <a:r>
              <a:rPr lang="en-US" smtClean="0">
                <a:solidFill>
                  <a:schemeClr val="bg1"/>
                </a:solidFill>
                <a:effectLst/>
                <a:latin typeface="+mj-lt"/>
                <a:ea typeface="Calibri" charset="0"/>
                <a:cs typeface="Times New Roman" charset="0"/>
              </a:rPr>
              <a:t>5.7 trillion</a:t>
            </a:r>
            <a:endParaRPr lang="en-US" dirty="0" smtClean="0">
              <a:solidFill>
                <a:schemeClr val="bg1"/>
              </a:solidFill>
              <a:effectLst/>
              <a:latin typeface="+mj-lt"/>
              <a:ea typeface="Calibri" charset="0"/>
              <a:cs typeface="Times New Roman" charset="0"/>
            </a:endParaRPr>
          </a:p>
        </p:txBody>
      </p:sp>
      <p:sp>
        <p:nvSpPr>
          <p:cNvPr id="35" name="Rectangle 34"/>
          <p:cNvSpPr/>
          <p:nvPr/>
        </p:nvSpPr>
        <p:spPr>
          <a:xfrm>
            <a:off x="3666425" y="1821458"/>
            <a:ext cx="3657600" cy="830997"/>
          </a:xfrm>
          <a:prstGeom prst="rect">
            <a:avLst/>
          </a:prstGeom>
        </p:spPr>
        <p:txBody>
          <a:bodyPr wrap="square">
            <a:spAutoFit/>
          </a:bodyPr>
          <a:lstStyle/>
          <a:p>
            <a:pPr marR="0" lvl="0">
              <a:spcBef>
                <a:spcPts val="0"/>
              </a:spcBef>
              <a:spcAft>
                <a:spcPts val="0"/>
              </a:spcAft>
            </a:pPr>
            <a:r>
              <a:rPr lang="en-US" sz="1600" b="1" dirty="0" smtClean="0">
                <a:solidFill>
                  <a:schemeClr val="bg1"/>
                </a:solidFill>
                <a:effectLst/>
                <a:latin typeface="+mj-lt"/>
                <a:ea typeface="Calibri" charset="0"/>
                <a:cs typeface="Times New Roman" charset="0"/>
              </a:rPr>
              <a:t>2.5 percent </a:t>
            </a:r>
            <a:r>
              <a:rPr lang="en-US" sz="1600" dirty="0" smtClean="0">
                <a:solidFill>
                  <a:schemeClr val="bg1"/>
                </a:solidFill>
                <a:effectLst/>
                <a:latin typeface="+mj-lt"/>
                <a:ea typeface="Calibri" charset="0"/>
                <a:cs typeface="Times New Roman" charset="0"/>
              </a:rPr>
              <a:t>increase in </a:t>
            </a:r>
            <a:r>
              <a:rPr lang="en-US" sz="1600" b="1" dirty="0" smtClean="0">
                <a:solidFill>
                  <a:schemeClr val="bg1"/>
                </a:solidFill>
                <a:effectLst/>
                <a:latin typeface="+mj-lt"/>
                <a:ea typeface="Calibri" charset="0"/>
                <a:cs typeface="Times New Roman" charset="0"/>
              </a:rPr>
              <a:t>production </a:t>
            </a:r>
          </a:p>
          <a:p>
            <a:pPr marR="0" lvl="0">
              <a:spcBef>
                <a:spcPts val="0"/>
              </a:spcBef>
              <a:spcAft>
                <a:spcPts val="0"/>
              </a:spcAft>
            </a:pPr>
            <a:r>
              <a:rPr lang="en-US" sz="1600" b="1" dirty="0" smtClean="0">
                <a:solidFill>
                  <a:schemeClr val="bg1"/>
                </a:solidFill>
                <a:effectLst/>
                <a:latin typeface="+mj-lt"/>
                <a:ea typeface="Calibri" charset="0"/>
                <a:cs typeface="Times New Roman" charset="0"/>
              </a:rPr>
              <a:t>400 thousand </a:t>
            </a:r>
            <a:r>
              <a:rPr lang="en-US" sz="1600" dirty="0" smtClean="0">
                <a:solidFill>
                  <a:schemeClr val="bg1"/>
                </a:solidFill>
                <a:effectLst/>
                <a:latin typeface="+mj-lt"/>
                <a:ea typeface="Calibri" charset="0"/>
                <a:cs typeface="Times New Roman" charset="0"/>
              </a:rPr>
              <a:t>additional </a:t>
            </a:r>
            <a:r>
              <a:rPr lang="en-US" sz="1600" b="1" dirty="0" smtClean="0">
                <a:solidFill>
                  <a:schemeClr val="bg1"/>
                </a:solidFill>
                <a:effectLst/>
                <a:latin typeface="+mj-lt"/>
                <a:ea typeface="Calibri" charset="0"/>
                <a:cs typeface="Times New Roman" charset="0"/>
              </a:rPr>
              <a:t>jobs</a:t>
            </a:r>
          </a:p>
          <a:p>
            <a:pPr marR="0" lvl="0">
              <a:spcBef>
                <a:spcPts val="0"/>
              </a:spcBef>
              <a:spcAft>
                <a:spcPts val="0"/>
              </a:spcAft>
            </a:pPr>
            <a:r>
              <a:rPr lang="en-US" sz="1600" b="1" dirty="0" smtClean="0">
                <a:solidFill>
                  <a:schemeClr val="bg1"/>
                </a:solidFill>
                <a:effectLst/>
                <a:latin typeface="+mj-lt"/>
                <a:ea typeface="Calibri" charset="0"/>
                <a:cs typeface="Times New Roman" charset="0"/>
              </a:rPr>
              <a:t>0.5 percent </a:t>
            </a:r>
            <a:r>
              <a:rPr lang="en-US" sz="1600" dirty="0" smtClean="0">
                <a:solidFill>
                  <a:schemeClr val="bg1"/>
                </a:solidFill>
                <a:effectLst/>
                <a:latin typeface="+mj-lt"/>
                <a:ea typeface="Calibri" charset="0"/>
                <a:cs typeface="Times New Roman" charset="0"/>
              </a:rPr>
              <a:t>increase in </a:t>
            </a:r>
            <a:r>
              <a:rPr lang="en-US" sz="1600" b="1" dirty="0" smtClean="0">
                <a:solidFill>
                  <a:schemeClr val="bg1"/>
                </a:solidFill>
                <a:effectLst/>
                <a:latin typeface="+mj-lt"/>
                <a:ea typeface="Calibri" charset="0"/>
                <a:cs typeface="Times New Roman" charset="0"/>
              </a:rPr>
              <a:t>GDP </a:t>
            </a:r>
          </a:p>
        </p:txBody>
      </p:sp>
      <p:sp>
        <p:nvSpPr>
          <p:cNvPr id="36" name="Rectangle 35"/>
          <p:cNvSpPr/>
          <p:nvPr/>
        </p:nvSpPr>
        <p:spPr>
          <a:xfrm>
            <a:off x="7724276" y="1790681"/>
            <a:ext cx="3657600" cy="861774"/>
          </a:xfrm>
          <a:prstGeom prst="rect">
            <a:avLst/>
          </a:prstGeom>
        </p:spPr>
        <p:txBody>
          <a:bodyPr>
            <a:spAutoFit/>
          </a:bodyPr>
          <a:lstStyle/>
          <a:p>
            <a:pPr marR="0" lvl="0">
              <a:spcBef>
                <a:spcPts val="0"/>
              </a:spcBef>
              <a:spcAft>
                <a:spcPts val="0"/>
              </a:spcAft>
            </a:pPr>
            <a:r>
              <a:rPr lang="en-US" sz="1600" b="1" dirty="0" smtClean="0">
                <a:solidFill>
                  <a:schemeClr val="bg1"/>
                </a:solidFill>
                <a:effectLst/>
                <a:latin typeface="+mj-lt"/>
                <a:ea typeface="Calibri" charset="0"/>
                <a:cs typeface="Times New Roman" charset="0"/>
              </a:rPr>
              <a:t>0.9 percent </a:t>
            </a:r>
            <a:r>
              <a:rPr lang="en-US" sz="1600" dirty="0" smtClean="0">
                <a:solidFill>
                  <a:schemeClr val="bg1"/>
                </a:solidFill>
                <a:effectLst/>
                <a:latin typeface="+mj-lt"/>
                <a:ea typeface="Calibri" charset="0"/>
                <a:cs typeface="Times New Roman" charset="0"/>
              </a:rPr>
              <a:t>reduction in </a:t>
            </a:r>
            <a:r>
              <a:rPr lang="en-US" sz="1600" b="1" dirty="0" smtClean="0">
                <a:solidFill>
                  <a:schemeClr val="bg1"/>
                </a:solidFill>
                <a:effectLst/>
                <a:latin typeface="+mj-lt"/>
                <a:ea typeface="Calibri" charset="0"/>
                <a:cs typeface="Times New Roman" charset="0"/>
              </a:rPr>
              <a:t>production</a:t>
            </a:r>
          </a:p>
          <a:p>
            <a:pPr marR="0" lvl="0">
              <a:spcBef>
                <a:spcPts val="0"/>
              </a:spcBef>
              <a:spcAft>
                <a:spcPts val="0"/>
              </a:spcAft>
            </a:pPr>
            <a:r>
              <a:rPr lang="en-US" sz="1600" b="1" dirty="0" smtClean="0">
                <a:solidFill>
                  <a:schemeClr val="bg1"/>
                </a:solidFill>
                <a:effectLst/>
                <a:latin typeface="+mj-lt"/>
                <a:ea typeface="Calibri" charset="0"/>
                <a:cs typeface="Times New Roman" charset="0"/>
              </a:rPr>
              <a:t>140 thousand </a:t>
            </a:r>
            <a:r>
              <a:rPr lang="en-US" sz="1600" dirty="0" smtClean="0">
                <a:solidFill>
                  <a:schemeClr val="bg1"/>
                </a:solidFill>
                <a:effectLst/>
                <a:latin typeface="+mj-lt"/>
                <a:ea typeface="Calibri" charset="0"/>
                <a:cs typeface="Times New Roman" charset="0"/>
              </a:rPr>
              <a:t>fewer </a:t>
            </a:r>
            <a:r>
              <a:rPr lang="en-US" sz="1600" b="1" dirty="0" smtClean="0">
                <a:solidFill>
                  <a:schemeClr val="bg1"/>
                </a:solidFill>
                <a:effectLst/>
                <a:latin typeface="+mj-lt"/>
                <a:ea typeface="Calibri" charset="0"/>
                <a:cs typeface="Times New Roman" charset="0"/>
              </a:rPr>
              <a:t>jobs</a:t>
            </a:r>
          </a:p>
          <a:p>
            <a:pPr marR="0" lvl="0">
              <a:spcBef>
                <a:spcPts val="0"/>
              </a:spcBef>
              <a:spcAft>
                <a:spcPts val="0"/>
              </a:spcAft>
            </a:pPr>
            <a:r>
              <a:rPr lang="en-US" sz="1600" b="1" dirty="0" smtClean="0">
                <a:solidFill>
                  <a:schemeClr val="bg1"/>
                </a:solidFill>
                <a:effectLst/>
                <a:latin typeface="+mj-lt"/>
                <a:ea typeface="Calibri" charset="0"/>
                <a:cs typeface="Times New Roman" charset="0"/>
              </a:rPr>
              <a:t>0.2 percent </a:t>
            </a:r>
            <a:r>
              <a:rPr lang="en-US" sz="1600" dirty="0" smtClean="0">
                <a:solidFill>
                  <a:schemeClr val="bg1"/>
                </a:solidFill>
                <a:effectLst/>
                <a:latin typeface="+mj-lt"/>
                <a:ea typeface="Calibri" charset="0"/>
                <a:cs typeface="Times New Roman" charset="0"/>
              </a:rPr>
              <a:t>reduction in </a:t>
            </a:r>
            <a:r>
              <a:rPr lang="en-US" sz="1600" b="1" dirty="0" smtClean="0">
                <a:solidFill>
                  <a:schemeClr val="bg1"/>
                </a:solidFill>
                <a:effectLst/>
                <a:latin typeface="+mj-lt"/>
                <a:ea typeface="Calibri" charset="0"/>
                <a:cs typeface="Times New Roman" charset="0"/>
              </a:rPr>
              <a:t>GDP</a:t>
            </a:r>
          </a:p>
        </p:txBody>
      </p:sp>
      <p:sp>
        <p:nvSpPr>
          <p:cNvPr id="37" name="Title 4"/>
          <p:cNvSpPr txBox="1">
            <a:spLocks/>
          </p:cNvSpPr>
          <p:nvPr/>
        </p:nvSpPr>
        <p:spPr>
          <a:xfrm>
            <a:off x="3910264" y="369343"/>
            <a:ext cx="3370573" cy="5026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chemeClr val="bg1"/>
                </a:solidFill>
              </a:rPr>
              <a:t>Short-Run Best Case</a:t>
            </a:r>
            <a:endParaRPr lang="en-US" sz="2800" b="1" dirty="0">
              <a:solidFill>
                <a:schemeClr val="bg1"/>
              </a:solidFill>
            </a:endParaRPr>
          </a:p>
        </p:txBody>
      </p:sp>
      <p:sp>
        <p:nvSpPr>
          <p:cNvPr id="38" name="Title 4"/>
          <p:cNvSpPr txBox="1">
            <a:spLocks/>
          </p:cNvSpPr>
          <p:nvPr/>
        </p:nvSpPr>
        <p:spPr>
          <a:xfrm>
            <a:off x="7986558" y="365337"/>
            <a:ext cx="3354533" cy="5026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smtClean="0">
                <a:solidFill>
                  <a:schemeClr val="bg1"/>
                </a:solidFill>
              </a:rPr>
              <a:t>Short-Run Worst </a:t>
            </a:r>
            <a:r>
              <a:rPr lang="en-US" sz="2800" b="1" dirty="0" smtClean="0">
                <a:solidFill>
                  <a:schemeClr val="bg1"/>
                </a:solidFill>
              </a:rPr>
              <a:t>Case</a:t>
            </a:r>
            <a:endParaRPr lang="en-US" sz="2800" b="1" dirty="0">
              <a:solidFill>
                <a:schemeClr val="bg1"/>
              </a:solidFill>
            </a:endParaRPr>
          </a:p>
        </p:txBody>
      </p:sp>
      <p:sp>
        <p:nvSpPr>
          <p:cNvPr id="39" name="Rectangle 38"/>
          <p:cNvSpPr/>
          <p:nvPr/>
        </p:nvSpPr>
        <p:spPr>
          <a:xfrm>
            <a:off x="4987379" y="5481562"/>
            <a:ext cx="3657600" cy="1077218"/>
          </a:xfrm>
          <a:prstGeom prst="rect">
            <a:avLst/>
          </a:prstGeom>
        </p:spPr>
        <p:txBody>
          <a:bodyPr wrap="square">
            <a:spAutoFit/>
          </a:bodyPr>
          <a:lstStyle/>
          <a:p>
            <a:pPr marR="0" lvl="0" algn="ctr">
              <a:spcBef>
                <a:spcPts val="0"/>
              </a:spcBef>
              <a:spcAft>
                <a:spcPts val="0"/>
              </a:spcAft>
            </a:pPr>
            <a:r>
              <a:rPr lang="en-US" sz="2400" b="1" dirty="0" smtClean="0">
                <a:solidFill>
                  <a:schemeClr val="bg1"/>
                </a:solidFill>
                <a:effectLst/>
                <a:latin typeface="+mj-lt"/>
                <a:ea typeface="Calibri" charset="0"/>
                <a:cs typeface="Times New Roman" charset="0"/>
              </a:rPr>
              <a:t>Cumulative GDP</a:t>
            </a:r>
          </a:p>
          <a:p>
            <a:pPr marR="0" lvl="0" algn="ctr">
              <a:spcBef>
                <a:spcPts val="0"/>
              </a:spcBef>
              <a:spcAft>
                <a:spcPts val="0"/>
              </a:spcAft>
            </a:pPr>
            <a:r>
              <a:rPr lang="en-US" sz="2000" b="1" dirty="0" smtClean="0">
                <a:solidFill>
                  <a:schemeClr val="bg1"/>
                </a:solidFill>
                <a:effectLst/>
                <a:latin typeface="+mj-lt"/>
                <a:ea typeface="Calibri" charset="0"/>
                <a:cs typeface="Times New Roman" charset="0"/>
              </a:rPr>
              <a:t>$5.5 trillion </a:t>
            </a:r>
            <a:r>
              <a:rPr lang="en-US" sz="2000" dirty="0" smtClean="0">
                <a:solidFill>
                  <a:schemeClr val="bg1"/>
                </a:solidFill>
                <a:effectLst/>
                <a:latin typeface="+mj-lt"/>
                <a:ea typeface="Calibri" charset="0"/>
                <a:cs typeface="Times New Roman" charset="0"/>
              </a:rPr>
              <a:t>lower in the US</a:t>
            </a:r>
          </a:p>
          <a:p>
            <a:pPr marR="0" lvl="0" algn="ctr">
              <a:spcBef>
                <a:spcPts val="0"/>
              </a:spcBef>
              <a:spcAft>
                <a:spcPts val="0"/>
              </a:spcAft>
            </a:pPr>
            <a:r>
              <a:rPr lang="en-US" sz="2000" b="1" dirty="0" smtClean="0">
                <a:solidFill>
                  <a:schemeClr val="bg1"/>
                </a:solidFill>
                <a:effectLst/>
                <a:latin typeface="+mj-lt"/>
                <a:ea typeface="Calibri" charset="0"/>
                <a:cs typeface="Times New Roman" charset="0"/>
              </a:rPr>
              <a:t>$4.2 trillion </a:t>
            </a:r>
            <a:r>
              <a:rPr lang="en-US" sz="2000" dirty="0" smtClean="0">
                <a:solidFill>
                  <a:schemeClr val="bg1"/>
                </a:solidFill>
                <a:effectLst/>
                <a:latin typeface="+mj-lt"/>
                <a:ea typeface="Calibri" charset="0"/>
                <a:cs typeface="Times New Roman" charset="0"/>
              </a:rPr>
              <a:t>lower in China</a:t>
            </a:r>
          </a:p>
        </p:txBody>
      </p:sp>
      <p:sp>
        <p:nvSpPr>
          <p:cNvPr id="40" name="Rectangle 39"/>
          <p:cNvSpPr/>
          <p:nvPr/>
        </p:nvSpPr>
        <p:spPr>
          <a:xfrm>
            <a:off x="1527905" y="5481562"/>
            <a:ext cx="3657600" cy="1077218"/>
          </a:xfrm>
          <a:prstGeom prst="rect">
            <a:avLst/>
          </a:prstGeom>
        </p:spPr>
        <p:txBody>
          <a:bodyPr wrap="square">
            <a:spAutoFit/>
          </a:bodyPr>
          <a:lstStyle/>
          <a:p>
            <a:pPr marR="0" lvl="0" algn="ctr">
              <a:spcBef>
                <a:spcPts val="0"/>
              </a:spcBef>
              <a:spcAft>
                <a:spcPts val="0"/>
              </a:spcAft>
            </a:pPr>
            <a:r>
              <a:rPr lang="en-US" sz="2400" b="1" dirty="0" smtClean="0">
                <a:solidFill>
                  <a:schemeClr val="bg1"/>
                </a:solidFill>
                <a:effectLst/>
                <a:latin typeface="+mj-lt"/>
                <a:ea typeface="Calibri" charset="0"/>
                <a:cs typeface="Times New Roman" charset="0"/>
              </a:rPr>
              <a:t>Household consumption </a:t>
            </a:r>
          </a:p>
          <a:p>
            <a:pPr marR="0" lvl="0" algn="ctr">
              <a:spcBef>
                <a:spcPts val="0"/>
              </a:spcBef>
              <a:spcAft>
                <a:spcPts val="0"/>
              </a:spcAft>
            </a:pPr>
            <a:r>
              <a:rPr lang="en-US" sz="2000" b="1" dirty="0" smtClean="0">
                <a:solidFill>
                  <a:schemeClr val="bg1"/>
                </a:solidFill>
                <a:effectLst/>
                <a:latin typeface="+mj-lt"/>
                <a:ea typeface="Calibri" charset="0"/>
                <a:cs typeface="Times New Roman" charset="0"/>
              </a:rPr>
              <a:t>$550 billion </a:t>
            </a:r>
            <a:r>
              <a:rPr lang="en-US" sz="2000" dirty="0" smtClean="0">
                <a:solidFill>
                  <a:schemeClr val="bg1"/>
                </a:solidFill>
                <a:effectLst/>
                <a:latin typeface="+mj-lt"/>
                <a:ea typeface="Calibri" charset="0"/>
                <a:cs typeface="Times New Roman" charset="0"/>
              </a:rPr>
              <a:t>less in the US</a:t>
            </a:r>
          </a:p>
          <a:p>
            <a:pPr marR="0" lvl="0" algn="ctr">
              <a:spcBef>
                <a:spcPts val="0"/>
              </a:spcBef>
              <a:spcAft>
                <a:spcPts val="0"/>
              </a:spcAft>
            </a:pPr>
            <a:r>
              <a:rPr lang="en-US" sz="2000" b="1" dirty="0" smtClean="0">
                <a:solidFill>
                  <a:schemeClr val="bg1"/>
                </a:solidFill>
                <a:effectLst/>
                <a:latin typeface="+mj-lt"/>
                <a:ea typeface="Calibri" charset="0"/>
                <a:cs typeface="Times New Roman" charset="0"/>
              </a:rPr>
              <a:t>$120 billion </a:t>
            </a:r>
            <a:r>
              <a:rPr lang="en-US" sz="2000" dirty="0" smtClean="0">
                <a:solidFill>
                  <a:schemeClr val="bg1"/>
                </a:solidFill>
                <a:effectLst/>
                <a:latin typeface="+mj-lt"/>
                <a:ea typeface="Calibri" charset="0"/>
                <a:cs typeface="Times New Roman" charset="0"/>
              </a:rPr>
              <a:t>less in China</a:t>
            </a:r>
            <a:endParaRPr lang="en-US" sz="2400" dirty="0" smtClean="0">
              <a:solidFill>
                <a:schemeClr val="bg1"/>
              </a:solidFill>
              <a:effectLst/>
              <a:latin typeface="+mj-lt"/>
              <a:ea typeface="Calibri" charset="0"/>
              <a:cs typeface="Times New Roman" charset="0"/>
            </a:endParaRPr>
          </a:p>
        </p:txBody>
      </p:sp>
      <p:grpSp>
        <p:nvGrpSpPr>
          <p:cNvPr id="41" name="Group 40"/>
          <p:cNvGrpSpPr/>
          <p:nvPr/>
        </p:nvGrpSpPr>
        <p:grpSpPr>
          <a:xfrm>
            <a:off x="2614794" y="2777931"/>
            <a:ext cx="6730824" cy="2201272"/>
            <a:chOff x="2408480" y="2864219"/>
            <a:chExt cx="6730824" cy="2201272"/>
          </a:xfrm>
        </p:grpSpPr>
        <p:pic>
          <p:nvPicPr>
            <p:cNvPr id="42" name="Picture 41"/>
            <p:cNvPicPr>
              <a:picLocks noChangeAspect="1"/>
            </p:cNvPicPr>
            <p:nvPr/>
          </p:nvPicPr>
          <p:blipFill>
            <a:blip r:embed="rId5"/>
            <a:stretch>
              <a:fillRect/>
            </a:stretch>
          </p:blipFill>
          <p:spPr>
            <a:xfrm>
              <a:off x="5836570" y="2864219"/>
              <a:ext cx="3302734" cy="2201272"/>
            </a:xfrm>
            <a:prstGeom prst="rect">
              <a:avLst/>
            </a:prstGeom>
          </p:spPr>
        </p:pic>
        <p:pic>
          <p:nvPicPr>
            <p:cNvPr id="43" name="Picture 42"/>
            <p:cNvPicPr>
              <a:picLocks noChangeAspect="1"/>
            </p:cNvPicPr>
            <p:nvPr/>
          </p:nvPicPr>
          <p:blipFill rotWithShape="1">
            <a:blip r:embed="rId6"/>
            <a:srcRect l="1293" t="1998" r="21945" b="4542"/>
            <a:stretch/>
          </p:blipFill>
          <p:spPr>
            <a:xfrm>
              <a:off x="2408480" y="2864219"/>
              <a:ext cx="3318781" cy="2201272"/>
            </a:xfrm>
            <a:prstGeom prst="rect">
              <a:avLst/>
            </a:prstGeom>
          </p:spPr>
        </p:pic>
      </p:grpSp>
      <p:sp>
        <p:nvSpPr>
          <p:cNvPr id="44" name="Title 4"/>
          <p:cNvSpPr txBox="1">
            <a:spLocks/>
          </p:cNvSpPr>
          <p:nvPr/>
        </p:nvSpPr>
        <p:spPr>
          <a:xfrm>
            <a:off x="9462535" y="6172723"/>
            <a:ext cx="1362610" cy="5026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smtClean="0">
                <a:solidFill>
                  <a:schemeClr val="bg1"/>
                </a:solidFill>
              </a:rPr>
              <a:t>By 2035</a:t>
            </a:r>
            <a:endParaRPr lang="en-US" sz="2800" b="1" dirty="0">
              <a:solidFill>
                <a:schemeClr val="bg1"/>
              </a:solidFill>
            </a:endParaRPr>
          </a:p>
        </p:txBody>
      </p:sp>
    </p:spTree>
    <p:extLst>
      <p:ext uri="{BB962C8B-B14F-4D97-AF65-F5344CB8AC3E}">
        <p14:creationId xmlns:p14="http://schemas.microsoft.com/office/powerpoint/2010/main" val="796545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6000"/>
          </a:blip>
          <a:srcRect b="17052"/>
          <a:stretch/>
        </p:blipFill>
        <p:spPr>
          <a:xfrm>
            <a:off x="365864" y="5725"/>
            <a:ext cx="11184451" cy="6852275"/>
          </a:xfrm>
          <a:prstGeom prst="rect">
            <a:avLst/>
          </a:prstGeom>
        </p:spPr>
      </p:pic>
      <p:pic>
        <p:nvPicPr>
          <p:cNvPr id="7" name="Picture 6"/>
          <p:cNvPicPr>
            <a:picLocks noChangeAspect="1"/>
          </p:cNvPicPr>
          <p:nvPr/>
        </p:nvPicPr>
        <p:blipFill rotWithShape="1">
          <a:blip r:embed="rId3">
            <a:alphaModFix amt="56000"/>
          </a:blip>
          <a:srcRect l="2796" t="27789" r="2888" b="32210"/>
          <a:stretch/>
        </p:blipFill>
        <p:spPr>
          <a:xfrm>
            <a:off x="658722" y="2007385"/>
            <a:ext cx="10598734" cy="4494998"/>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1483351336"/>
              </p:ext>
            </p:extLst>
          </p:nvPr>
        </p:nvGraphicFramePr>
        <p:xfrm>
          <a:off x="1227909" y="587829"/>
          <a:ext cx="9849394" cy="59145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75758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6000"/>
          </a:blip>
          <a:srcRect b="17052"/>
          <a:stretch/>
        </p:blipFill>
        <p:spPr>
          <a:xfrm>
            <a:off x="365864" y="5725"/>
            <a:ext cx="11184451" cy="6852275"/>
          </a:xfrm>
          <a:prstGeom prst="rect">
            <a:avLst/>
          </a:prstGeom>
        </p:spPr>
      </p:pic>
      <p:pic>
        <p:nvPicPr>
          <p:cNvPr id="7" name="Picture 6"/>
          <p:cNvPicPr>
            <a:picLocks noChangeAspect="1"/>
          </p:cNvPicPr>
          <p:nvPr/>
        </p:nvPicPr>
        <p:blipFill rotWithShape="1">
          <a:blip r:embed="rId3">
            <a:alphaModFix amt="56000"/>
          </a:blip>
          <a:srcRect l="2796" t="27789" r="2888" b="32210"/>
          <a:stretch/>
        </p:blipFill>
        <p:spPr>
          <a:xfrm>
            <a:off x="658722" y="2007385"/>
            <a:ext cx="10598734" cy="4494998"/>
          </a:xfrm>
          <a:prstGeom prst="rect">
            <a:avLst/>
          </a:prstGeom>
        </p:spPr>
      </p:pic>
      <p:sp>
        <p:nvSpPr>
          <p:cNvPr id="2" name="Rectangle 1"/>
          <p:cNvSpPr/>
          <p:nvPr/>
        </p:nvSpPr>
        <p:spPr>
          <a:xfrm>
            <a:off x="365864" y="979714"/>
            <a:ext cx="11442959" cy="51728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41157" y="1242496"/>
            <a:ext cx="11283387" cy="4901245"/>
            <a:chOff x="541157" y="1242496"/>
            <a:chExt cx="11283387" cy="4901245"/>
          </a:xfrm>
        </p:grpSpPr>
        <p:grpSp>
          <p:nvGrpSpPr>
            <p:cNvPr id="4" name="Group 3"/>
            <p:cNvGrpSpPr/>
            <p:nvPr/>
          </p:nvGrpSpPr>
          <p:grpSpPr>
            <a:xfrm>
              <a:off x="541157" y="1242496"/>
              <a:ext cx="11283387" cy="4901245"/>
              <a:chOff x="333479" y="1566940"/>
              <a:chExt cx="11283387" cy="4901245"/>
            </a:xfrm>
          </p:grpSpPr>
          <p:pic>
            <p:nvPicPr>
              <p:cNvPr id="5" name="Picture 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l="4966" t="-1"/>
              <a:stretch/>
            </p:blipFill>
            <p:spPr>
              <a:xfrm>
                <a:off x="6676448" y="1844405"/>
                <a:ext cx="4641866" cy="4146242"/>
              </a:xfrm>
              <a:prstGeom prst="rect">
                <a:avLst/>
              </a:prstGeom>
            </p:spPr>
          </p:pic>
          <p:pic>
            <p:nvPicPr>
              <p:cNvPr id="8" name="Picture 7"/>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l="4818"/>
              <a:stretch/>
            </p:blipFill>
            <p:spPr>
              <a:xfrm>
                <a:off x="1033293" y="1844405"/>
                <a:ext cx="4677968" cy="4146242"/>
              </a:xfrm>
              <a:prstGeom prst="rect">
                <a:avLst/>
              </a:prstGeom>
            </p:spPr>
          </p:pic>
          <p:cxnSp>
            <p:nvCxnSpPr>
              <p:cNvPr id="9" name="Straight Connector 8"/>
              <p:cNvCxnSpPr/>
              <p:nvPr/>
            </p:nvCxnSpPr>
            <p:spPr>
              <a:xfrm>
                <a:off x="3401352" y="1765772"/>
                <a:ext cx="0" cy="416767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9791" y="1579014"/>
                <a:ext cx="2380844" cy="369332"/>
              </a:xfrm>
              <a:prstGeom prst="rect">
                <a:avLst/>
              </a:prstGeom>
              <a:noFill/>
            </p:spPr>
            <p:txBody>
              <a:bodyPr wrap="square" rtlCol="0">
                <a:spAutoFit/>
              </a:bodyPr>
              <a:lstStyle/>
              <a:p>
                <a:pPr algn="r"/>
                <a:r>
                  <a:rPr lang="en-US" b="1" dirty="0" smtClean="0">
                    <a:solidFill>
                      <a:schemeClr val="bg1"/>
                    </a:solidFill>
                    <a:latin typeface="+mj-lt"/>
                  </a:rPr>
                  <a:t>Dependent on China</a:t>
                </a:r>
                <a:endParaRPr lang="en-US" b="1" dirty="0">
                  <a:solidFill>
                    <a:schemeClr val="bg1"/>
                  </a:solidFill>
                  <a:latin typeface="+mj-lt"/>
                </a:endParaRPr>
              </a:p>
            </p:txBody>
          </p:sp>
          <p:sp>
            <p:nvSpPr>
              <p:cNvPr id="11" name="TextBox 10"/>
              <p:cNvSpPr txBox="1"/>
              <p:nvPr/>
            </p:nvSpPr>
            <p:spPr>
              <a:xfrm>
                <a:off x="3645257" y="1576385"/>
                <a:ext cx="2349784" cy="369332"/>
              </a:xfrm>
              <a:prstGeom prst="rect">
                <a:avLst/>
              </a:prstGeom>
              <a:noFill/>
            </p:spPr>
            <p:txBody>
              <a:bodyPr wrap="square" rtlCol="0">
                <a:spAutoFit/>
              </a:bodyPr>
              <a:lstStyle/>
              <a:p>
                <a:r>
                  <a:rPr lang="en-US" b="1" dirty="0" smtClean="0">
                    <a:solidFill>
                      <a:schemeClr val="bg1"/>
                    </a:solidFill>
                    <a:latin typeface="+mj-lt"/>
                  </a:rPr>
                  <a:t>Dependent on USA</a:t>
                </a:r>
                <a:endParaRPr lang="en-US" b="1" dirty="0">
                  <a:solidFill>
                    <a:schemeClr val="bg1"/>
                  </a:solidFill>
                  <a:latin typeface="+mj-lt"/>
                </a:endParaRPr>
              </a:p>
            </p:txBody>
          </p:sp>
          <p:cxnSp>
            <p:nvCxnSpPr>
              <p:cNvPr id="12" name="Straight Connector 11"/>
              <p:cNvCxnSpPr/>
              <p:nvPr/>
            </p:nvCxnSpPr>
            <p:spPr>
              <a:xfrm>
                <a:off x="9044360" y="1775601"/>
                <a:ext cx="0" cy="416767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26611" y="5883409"/>
                <a:ext cx="2349784" cy="584776"/>
              </a:xfrm>
              <a:prstGeom prst="rect">
                <a:avLst/>
              </a:prstGeom>
              <a:noFill/>
            </p:spPr>
            <p:txBody>
              <a:bodyPr wrap="square" rtlCol="0">
                <a:spAutoFit/>
              </a:bodyPr>
              <a:lstStyle/>
              <a:p>
                <a:pPr algn="ctr"/>
                <a:r>
                  <a:rPr lang="en-US" sz="3200" b="1" dirty="0" smtClean="0">
                    <a:solidFill>
                      <a:schemeClr val="bg1"/>
                    </a:solidFill>
                    <a:latin typeface="+mj-lt"/>
                  </a:rPr>
                  <a:t>1990</a:t>
                </a:r>
                <a:endParaRPr lang="en-US" sz="2000" b="1" dirty="0">
                  <a:solidFill>
                    <a:schemeClr val="bg1"/>
                  </a:solidFill>
                  <a:latin typeface="+mj-lt"/>
                </a:endParaRPr>
              </a:p>
            </p:txBody>
          </p:sp>
          <p:sp>
            <p:nvSpPr>
              <p:cNvPr id="14" name="TextBox 13"/>
              <p:cNvSpPr txBox="1"/>
              <p:nvPr/>
            </p:nvSpPr>
            <p:spPr>
              <a:xfrm>
                <a:off x="7843619" y="5883408"/>
                <a:ext cx="2349784" cy="584776"/>
              </a:xfrm>
              <a:prstGeom prst="rect">
                <a:avLst/>
              </a:prstGeom>
              <a:noFill/>
            </p:spPr>
            <p:txBody>
              <a:bodyPr wrap="square" rtlCol="0">
                <a:spAutoFit/>
              </a:bodyPr>
              <a:lstStyle/>
              <a:p>
                <a:pPr algn="ctr"/>
                <a:r>
                  <a:rPr lang="en-US" sz="3200" b="1" dirty="0" smtClean="0">
                    <a:solidFill>
                      <a:schemeClr val="bg1"/>
                    </a:solidFill>
                    <a:latin typeface="+mj-lt"/>
                  </a:rPr>
                  <a:t>2014</a:t>
                </a:r>
                <a:endParaRPr lang="en-US" sz="2000" b="1" dirty="0">
                  <a:solidFill>
                    <a:schemeClr val="bg1"/>
                  </a:solidFill>
                  <a:latin typeface="+mj-lt"/>
                </a:endParaRPr>
              </a:p>
            </p:txBody>
          </p:sp>
          <p:sp>
            <p:nvSpPr>
              <p:cNvPr id="15" name="TextBox 14"/>
              <p:cNvSpPr txBox="1"/>
              <p:nvPr/>
            </p:nvSpPr>
            <p:spPr>
              <a:xfrm rot="16200000">
                <a:off x="-1510959" y="3686211"/>
                <a:ext cx="4088986" cy="400109"/>
              </a:xfrm>
              <a:prstGeom prst="rect">
                <a:avLst/>
              </a:prstGeom>
              <a:noFill/>
            </p:spPr>
            <p:txBody>
              <a:bodyPr wrap="square" rtlCol="0">
                <a:spAutoFit/>
              </a:bodyPr>
              <a:lstStyle/>
              <a:p>
                <a:pPr algn="ctr"/>
                <a:r>
                  <a:rPr lang="en-US" sz="2000" b="1" smtClean="0">
                    <a:solidFill>
                      <a:schemeClr val="bg1"/>
                    </a:solidFill>
                    <a:latin typeface="+mj-lt"/>
                  </a:rPr>
                  <a:t>Number of countries</a:t>
                </a:r>
                <a:endParaRPr lang="en-US" sz="1400" b="1" dirty="0">
                  <a:solidFill>
                    <a:schemeClr val="bg1"/>
                  </a:solidFill>
                  <a:latin typeface="+mj-lt"/>
                </a:endParaRPr>
              </a:p>
            </p:txBody>
          </p:sp>
          <p:cxnSp>
            <p:nvCxnSpPr>
              <p:cNvPr id="16" name="Straight Arrow Connector 15"/>
              <p:cNvCxnSpPr/>
              <p:nvPr/>
            </p:nvCxnSpPr>
            <p:spPr>
              <a:xfrm>
                <a:off x="8727344" y="1772969"/>
                <a:ext cx="581778" cy="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110462" y="1772969"/>
                <a:ext cx="581778" cy="0"/>
              </a:xfrm>
              <a:prstGeom prst="straightConnector1">
                <a:avLst/>
              </a:prstGeom>
              <a:ln w="28575">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421616" y="1569569"/>
                <a:ext cx="2380844" cy="369332"/>
              </a:xfrm>
              <a:prstGeom prst="rect">
                <a:avLst/>
              </a:prstGeom>
              <a:noFill/>
            </p:spPr>
            <p:txBody>
              <a:bodyPr wrap="square" rtlCol="0">
                <a:spAutoFit/>
              </a:bodyPr>
              <a:lstStyle/>
              <a:p>
                <a:pPr algn="r"/>
                <a:r>
                  <a:rPr lang="en-US" b="1" dirty="0" smtClean="0">
                    <a:solidFill>
                      <a:schemeClr val="bg1"/>
                    </a:solidFill>
                    <a:latin typeface="+mj-lt"/>
                  </a:rPr>
                  <a:t>Dependent on China</a:t>
                </a:r>
                <a:endParaRPr lang="en-US" b="1" dirty="0">
                  <a:solidFill>
                    <a:schemeClr val="bg1"/>
                  </a:solidFill>
                  <a:latin typeface="+mj-lt"/>
                </a:endParaRPr>
              </a:p>
            </p:txBody>
          </p:sp>
          <p:sp>
            <p:nvSpPr>
              <p:cNvPr id="19" name="TextBox 18"/>
              <p:cNvSpPr txBox="1"/>
              <p:nvPr/>
            </p:nvSpPr>
            <p:spPr>
              <a:xfrm>
                <a:off x="9267082" y="1566940"/>
                <a:ext cx="2349784" cy="369332"/>
              </a:xfrm>
              <a:prstGeom prst="rect">
                <a:avLst/>
              </a:prstGeom>
              <a:noFill/>
            </p:spPr>
            <p:txBody>
              <a:bodyPr wrap="square" rtlCol="0">
                <a:spAutoFit/>
              </a:bodyPr>
              <a:lstStyle/>
              <a:p>
                <a:r>
                  <a:rPr lang="en-US" b="1" dirty="0" smtClean="0">
                    <a:solidFill>
                      <a:schemeClr val="bg1"/>
                    </a:solidFill>
                    <a:latin typeface="+mj-lt"/>
                  </a:rPr>
                  <a:t>Dependent on USA</a:t>
                </a:r>
                <a:endParaRPr lang="en-US" b="1" dirty="0">
                  <a:solidFill>
                    <a:schemeClr val="bg1"/>
                  </a:solidFill>
                  <a:latin typeface="+mj-lt"/>
                </a:endParaRPr>
              </a:p>
            </p:txBody>
          </p:sp>
        </p:grpSp>
        <p:sp>
          <p:nvSpPr>
            <p:cNvPr id="20" name="TextBox 19"/>
            <p:cNvSpPr txBox="1"/>
            <p:nvPr/>
          </p:nvSpPr>
          <p:spPr>
            <a:xfrm>
              <a:off x="673056" y="1354007"/>
              <a:ext cx="625903" cy="4478149"/>
            </a:xfrm>
            <a:prstGeom prst="rect">
              <a:avLst/>
            </a:prstGeom>
            <a:noFill/>
          </p:spPr>
          <p:txBody>
            <a:bodyPr wrap="square" rtlCol="0">
              <a:spAutoFit/>
            </a:bodyPr>
            <a:lstStyle/>
            <a:p>
              <a:pPr algn="r">
                <a:spcBef>
                  <a:spcPts val="1400"/>
                </a:spcBef>
              </a:pPr>
              <a:r>
                <a:rPr lang="en-US" b="1" dirty="0" smtClean="0">
                  <a:solidFill>
                    <a:schemeClr val="bg1"/>
                  </a:solidFill>
                  <a:latin typeface="+mj-lt"/>
                </a:rPr>
                <a:t>18</a:t>
              </a:r>
            </a:p>
            <a:p>
              <a:pPr algn="r">
                <a:spcBef>
                  <a:spcPts val="1400"/>
                </a:spcBef>
              </a:pPr>
              <a:r>
                <a:rPr lang="en-US" b="1" dirty="0" smtClean="0">
                  <a:solidFill>
                    <a:schemeClr val="bg1"/>
                  </a:solidFill>
                  <a:latin typeface="+mj-lt"/>
                </a:rPr>
                <a:t>16</a:t>
              </a:r>
            </a:p>
            <a:p>
              <a:pPr algn="r">
                <a:spcBef>
                  <a:spcPts val="1400"/>
                </a:spcBef>
              </a:pPr>
              <a:r>
                <a:rPr lang="en-US" b="1" dirty="0" smtClean="0">
                  <a:solidFill>
                    <a:schemeClr val="bg1"/>
                  </a:solidFill>
                  <a:latin typeface="+mj-lt"/>
                </a:rPr>
                <a:t>14</a:t>
              </a:r>
            </a:p>
            <a:p>
              <a:pPr algn="r">
                <a:spcBef>
                  <a:spcPts val="1400"/>
                </a:spcBef>
              </a:pPr>
              <a:r>
                <a:rPr lang="en-US" b="1" dirty="0" smtClean="0">
                  <a:solidFill>
                    <a:schemeClr val="bg1"/>
                  </a:solidFill>
                  <a:latin typeface="+mj-lt"/>
                </a:rPr>
                <a:t>12</a:t>
              </a:r>
            </a:p>
            <a:p>
              <a:pPr algn="r">
                <a:spcBef>
                  <a:spcPts val="1400"/>
                </a:spcBef>
              </a:pPr>
              <a:r>
                <a:rPr lang="en-US" b="1" dirty="0" smtClean="0">
                  <a:solidFill>
                    <a:schemeClr val="bg1"/>
                  </a:solidFill>
                  <a:latin typeface="+mj-lt"/>
                </a:rPr>
                <a:t>10</a:t>
              </a:r>
            </a:p>
            <a:p>
              <a:pPr algn="r">
                <a:spcBef>
                  <a:spcPts val="1400"/>
                </a:spcBef>
              </a:pPr>
              <a:r>
                <a:rPr lang="en-US" b="1" dirty="0" smtClean="0">
                  <a:solidFill>
                    <a:schemeClr val="bg1"/>
                  </a:solidFill>
                  <a:latin typeface="+mj-lt"/>
                </a:rPr>
                <a:t>8</a:t>
              </a:r>
            </a:p>
            <a:p>
              <a:pPr algn="r">
                <a:spcBef>
                  <a:spcPts val="1400"/>
                </a:spcBef>
              </a:pPr>
              <a:r>
                <a:rPr lang="en-US" b="1" dirty="0" smtClean="0">
                  <a:solidFill>
                    <a:schemeClr val="bg1"/>
                  </a:solidFill>
                  <a:latin typeface="+mj-lt"/>
                </a:rPr>
                <a:t>6</a:t>
              </a:r>
            </a:p>
            <a:p>
              <a:pPr algn="r">
                <a:spcBef>
                  <a:spcPts val="1400"/>
                </a:spcBef>
              </a:pPr>
              <a:r>
                <a:rPr lang="en-US" b="1" dirty="0" smtClean="0">
                  <a:solidFill>
                    <a:schemeClr val="bg1"/>
                  </a:solidFill>
                  <a:latin typeface="+mj-lt"/>
                </a:rPr>
                <a:t>4</a:t>
              </a:r>
            </a:p>
            <a:p>
              <a:pPr algn="r">
                <a:spcBef>
                  <a:spcPts val="1400"/>
                </a:spcBef>
              </a:pPr>
              <a:r>
                <a:rPr lang="en-US" b="1" dirty="0" smtClean="0">
                  <a:solidFill>
                    <a:schemeClr val="bg1"/>
                  </a:solidFill>
                  <a:latin typeface="+mj-lt"/>
                </a:rPr>
                <a:t>2</a:t>
              </a:r>
            </a:p>
            <a:p>
              <a:pPr algn="r">
                <a:spcBef>
                  <a:spcPts val="1400"/>
                </a:spcBef>
              </a:pPr>
              <a:r>
                <a:rPr lang="en-US" b="1" dirty="0">
                  <a:solidFill>
                    <a:schemeClr val="bg1"/>
                  </a:solidFill>
                  <a:latin typeface="+mj-lt"/>
                </a:rPr>
                <a:t>0</a:t>
              </a:r>
            </a:p>
          </p:txBody>
        </p:sp>
        <p:sp>
          <p:nvSpPr>
            <p:cNvPr id="21" name="TextBox 20"/>
            <p:cNvSpPr txBox="1"/>
            <p:nvPr/>
          </p:nvSpPr>
          <p:spPr>
            <a:xfrm>
              <a:off x="6313520" y="1358523"/>
              <a:ext cx="625903" cy="4478149"/>
            </a:xfrm>
            <a:prstGeom prst="rect">
              <a:avLst/>
            </a:prstGeom>
            <a:noFill/>
          </p:spPr>
          <p:txBody>
            <a:bodyPr wrap="square" rtlCol="0">
              <a:spAutoFit/>
            </a:bodyPr>
            <a:lstStyle/>
            <a:p>
              <a:pPr algn="r">
                <a:spcBef>
                  <a:spcPts val="1400"/>
                </a:spcBef>
              </a:pPr>
              <a:r>
                <a:rPr lang="en-US" b="1" dirty="0" smtClean="0">
                  <a:solidFill>
                    <a:schemeClr val="bg1"/>
                  </a:solidFill>
                  <a:latin typeface="+mj-lt"/>
                </a:rPr>
                <a:t>18</a:t>
              </a:r>
            </a:p>
            <a:p>
              <a:pPr algn="r">
                <a:spcBef>
                  <a:spcPts val="1400"/>
                </a:spcBef>
              </a:pPr>
              <a:r>
                <a:rPr lang="en-US" b="1" dirty="0" smtClean="0">
                  <a:solidFill>
                    <a:schemeClr val="bg1"/>
                  </a:solidFill>
                  <a:latin typeface="+mj-lt"/>
                </a:rPr>
                <a:t>16</a:t>
              </a:r>
            </a:p>
            <a:p>
              <a:pPr algn="r">
                <a:spcBef>
                  <a:spcPts val="1400"/>
                </a:spcBef>
              </a:pPr>
              <a:r>
                <a:rPr lang="en-US" b="1" dirty="0" smtClean="0">
                  <a:solidFill>
                    <a:schemeClr val="bg1"/>
                  </a:solidFill>
                  <a:latin typeface="+mj-lt"/>
                </a:rPr>
                <a:t>14</a:t>
              </a:r>
            </a:p>
            <a:p>
              <a:pPr algn="r">
                <a:spcBef>
                  <a:spcPts val="1400"/>
                </a:spcBef>
              </a:pPr>
              <a:r>
                <a:rPr lang="en-US" b="1" dirty="0" smtClean="0">
                  <a:solidFill>
                    <a:schemeClr val="bg1"/>
                  </a:solidFill>
                  <a:latin typeface="+mj-lt"/>
                </a:rPr>
                <a:t>12</a:t>
              </a:r>
            </a:p>
            <a:p>
              <a:pPr algn="r">
                <a:spcBef>
                  <a:spcPts val="1400"/>
                </a:spcBef>
              </a:pPr>
              <a:r>
                <a:rPr lang="en-US" b="1" dirty="0" smtClean="0">
                  <a:solidFill>
                    <a:schemeClr val="bg1"/>
                  </a:solidFill>
                  <a:latin typeface="+mj-lt"/>
                </a:rPr>
                <a:t>10</a:t>
              </a:r>
            </a:p>
            <a:p>
              <a:pPr algn="r">
                <a:spcBef>
                  <a:spcPts val="1400"/>
                </a:spcBef>
              </a:pPr>
              <a:r>
                <a:rPr lang="en-US" b="1" dirty="0" smtClean="0">
                  <a:solidFill>
                    <a:schemeClr val="bg1"/>
                  </a:solidFill>
                  <a:latin typeface="+mj-lt"/>
                </a:rPr>
                <a:t>8</a:t>
              </a:r>
            </a:p>
            <a:p>
              <a:pPr algn="r">
                <a:spcBef>
                  <a:spcPts val="1400"/>
                </a:spcBef>
              </a:pPr>
              <a:r>
                <a:rPr lang="en-US" b="1" dirty="0" smtClean="0">
                  <a:solidFill>
                    <a:schemeClr val="bg1"/>
                  </a:solidFill>
                  <a:latin typeface="+mj-lt"/>
                </a:rPr>
                <a:t>6</a:t>
              </a:r>
            </a:p>
            <a:p>
              <a:pPr algn="r">
                <a:spcBef>
                  <a:spcPts val="1400"/>
                </a:spcBef>
              </a:pPr>
              <a:r>
                <a:rPr lang="en-US" b="1" dirty="0" smtClean="0">
                  <a:solidFill>
                    <a:schemeClr val="bg1"/>
                  </a:solidFill>
                  <a:latin typeface="+mj-lt"/>
                </a:rPr>
                <a:t>4</a:t>
              </a:r>
            </a:p>
            <a:p>
              <a:pPr algn="r">
                <a:spcBef>
                  <a:spcPts val="1400"/>
                </a:spcBef>
              </a:pPr>
              <a:r>
                <a:rPr lang="en-US" b="1" dirty="0" smtClean="0">
                  <a:solidFill>
                    <a:schemeClr val="bg1"/>
                  </a:solidFill>
                  <a:latin typeface="+mj-lt"/>
                </a:rPr>
                <a:t>2</a:t>
              </a:r>
            </a:p>
            <a:p>
              <a:pPr algn="r">
                <a:spcBef>
                  <a:spcPts val="1400"/>
                </a:spcBef>
              </a:pPr>
              <a:r>
                <a:rPr lang="en-US" b="1" dirty="0">
                  <a:solidFill>
                    <a:schemeClr val="bg1"/>
                  </a:solidFill>
                  <a:latin typeface="+mj-lt"/>
                </a:rPr>
                <a:t>0</a:t>
              </a:r>
            </a:p>
          </p:txBody>
        </p:sp>
      </p:grpSp>
    </p:spTree>
    <p:extLst>
      <p:ext uri="{BB962C8B-B14F-4D97-AF65-F5344CB8AC3E}">
        <p14:creationId xmlns:p14="http://schemas.microsoft.com/office/powerpoint/2010/main" val="2039947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6000"/>
          </a:blip>
          <a:srcRect b="17052"/>
          <a:stretch/>
        </p:blipFill>
        <p:spPr>
          <a:xfrm>
            <a:off x="365864" y="5725"/>
            <a:ext cx="11184451" cy="6852275"/>
          </a:xfrm>
          <a:prstGeom prst="rect">
            <a:avLst/>
          </a:prstGeom>
        </p:spPr>
      </p:pic>
      <p:pic>
        <p:nvPicPr>
          <p:cNvPr id="7" name="Picture 6"/>
          <p:cNvPicPr>
            <a:picLocks noChangeAspect="1"/>
          </p:cNvPicPr>
          <p:nvPr/>
        </p:nvPicPr>
        <p:blipFill rotWithShape="1">
          <a:blip r:embed="rId3">
            <a:alphaModFix amt="56000"/>
          </a:blip>
          <a:srcRect l="2796" t="27789" r="2888" b="32210"/>
          <a:stretch/>
        </p:blipFill>
        <p:spPr>
          <a:xfrm>
            <a:off x="658722" y="2007385"/>
            <a:ext cx="10598734" cy="4494998"/>
          </a:xfrm>
          <a:prstGeom prst="rect">
            <a:avLst/>
          </a:prstGeom>
        </p:spPr>
      </p:pic>
      <p:graphicFrame>
        <p:nvGraphicFramePr>
          <p:cNvPr id="22" name="Chart 21"/>
          <p:cNvGraphicFramePr>
            <a:graphicFrameLocks/>
          </p:cNvGraphicFramePr>
          <p:nvPr>
            <p:extLst>
              <p:ext uri="{D42A27DB-BD31-4B8C-83A1-F6EECF244321}">
                <p14:modId xmlns:p14="http://schemas.microsoft.com/office/powerpoint/2010/main" val="1008122746"/>
              </p:ext>
            </p:extLst>
          </p:nvPr>
        </p:nvGraphicFramePr>
        <p:xfrm>
          <a:off x="1227909" y="587829"/>
          <a:ext cx="9849394" cy="59145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1305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6000"/>
          </a:blip>
          <a:srcRect b="17052"/>
          <a:stretch/>
        </p:blipFill>
        <p:spPr>
          <a:xfrm>
            <a:off x="365864" y="5725"/>
            <a:ext cx="11184451" cy="6852275"/>
          </a:xfrm>
          <a:prstGeom prst="rect">
            <a:avLst/>
          </a:prstGeom>
        </p:spPr>
      </p:pic>
      <p:pic>
        <p:nvPicPr>
          <p:cNvPr id="7" name="Picture 6"/>
          <p:cNvPicPr>
            <a:picLocks noChangeAspect="1"/>
          </p:cNvPicPr>
          <p:nvPr/>
        </p:nvPicPr>
        <p:blipFill rotWithShape="1">
          <a:blip r:embed="rId3">
            <a:alphaModFix amt="56000"/>
          </a:blip>
          <a:srcRect l="2796" t="27789" r="2888" b="32210"/>
          <a:stretch/>
        </p:blipFill>
        <p:spPr>
          <a:xfrm>
            <a:off x="658722" y="2007385"/>
            <a:ext cx="10598734" cy="4494998"/>
          </a:xfrm>
          <a:prstGeom prst="rect">
            <a:avLst/>
          </a:prstGeom>
        </p:spPr>
      </p:pic>
      <p:cxnSp>
        <p:nvCxnSpPr>
          <p:cNvPr id="15" name="Straight Connector 14"/>
          <p:cNvCxnSpPr/>
          <p:nvPr/>
        </p:nvCxnSpPr>
        <p:spPr>
          <a:xfrm flipV="1">
            <a:off x="1850002" y="304800"/>
            <a:ext cx="0" cy="6019800"/>
          </a:xfrm>
          <a:prstGeom prst="line">
            <a:avLst/>
          </a:prstGeom>
          <a:ln w="57150">
            <a:solidFill>
              <a:schemeClr val="bg1"/>
            </a:solidFill>
          </a:ln>
        </p:spPr>
        <p:style>
          <a:lnRef idx="3">
            <a:schemeClr val="dk1"/>
          </a:lnRef>
          <a:fillRef idx="0">
            <a:schemeClr val="dk1"/>
          </a:fillRef>
          <a:effectRef idx="2">
            <a:schemeClr val="dk1"/>
          </a:effectRef>
          <a:fontRef idx="minor">
            <a:schemeClr val="tx1"/>
          </a:fontRef>
        </p:style>
      </p:cxnSp>
      <p:sp>
        <p:nvSpPr>
          <p:cNvPr id="21" name="TextBox 20"/>
          <p:cNvSpPr txBox="1"/>
          <p:nvPr/>
        </p:nvSpPr>
        <p:spPr>
          <a:xfrm rot="16200000">
            <a:off x="319032" y="1379429"/>
            <a:ext cx="2057400" cy="461665"/>
          </a:xfrm>
          <a:prstGeom prst="rect">
            <a:avLst/>
          </a:prstGeom>
          <a:noFill/>
        </p:spPr>
        <p:txBody>
          <a:bodyPr wrap="square" rtlCol="0">
            <a:spAutoFit/>
          </a:bodyPr>
          <a:lstStyle/>
          <a:p>
            <a:pPr algn="r"/>
            <a:r>
              <a:rPr lang="en-US" sz="2400" dirty="0" smtClean="0">
                <a:solidFill>
                  <a:schemeClr val="bg1"/>
                </a:solidFill>
                <a:latin typeface="+mj-lt"/>
              </a:rPr>
              <a:t>National</a:t>
            </a:r>
            <a:endParaRPr lang="en-US" sz="2400" dirty="0">
              <a:solidFill>
                <a:schemeClr val="bg1"/>
              </a:solidFill>
              <a:latin typeface="+mj-lt"/>
            </a:endParaRPr>
          </a:p>
        </p:txBody>
      </p:sp>
      <p:sp>
        <p:nvSpPr>
          <p:cNvPr id="28" name="TextBox 27"/>
          <p:cNvSpPr txBox="1"/>
          <p:nvPr/>
        </p:nvSpPr>
        <p:spPr>
          <a:xfrm rot="16200000">
            <a:off x="319033" y="4971892"/>
            <a:ext cx="2057400" cy="461665"/>
          </a:xfrm>
          <a:prstGeom prst="rect">
            <a:avLst/>
          </a:prstGeom>
          <a:noFill/>
        </p:spPr>
        <p:txBody>
          <a:bodyPr wrap="square" rtlCol="0">
            <a:spAutoFit/>
          </a:bodyPr>
          <a:lstStyle/>
          <a:p>
            <a:r>
              <a:rPr lang="en-US" sz="2400" dirty="0" smtClean="0">
                <a:solidFill>
                  <a:schemeClr val="bg1"/>
                </a:solidFill>
                <a:latin typeface="+mj-lt"/>
              </a:rPr>
              <a:t>Sub-national</a:t>
            </a:r>
            <a:endParaRPr lang="en-US" sz="2400" dirty="0">
              <a:solidFill>
                <a:schemeClr val="bg1"/>
              </a:solidFill>
              <a:latin typeface="+mj-lt"/>
            </a:endParaRPr>
          </a:p>
        </p:txBody>
      </p:sp>
      <p:sp>
        <p:nvSpPr>
          <p:cNvPr id="29" name="TextBox 28"/>
          <p:cNvSpPr txBox="1"/>
          <p:nvPr/>
        </p:nvSpPr>
        <p:spPr>
          <a:xfrm>
            <a:off x="2620218" y="581561"/>
            <a:ext cx="2286000" cy="1107996"/>
          </a:xfrm>
          <a:prstGeom prst="rect">
            <a:avLst/>
          </a:prstGeom>
          <a:noFill/>
        </p:spPr>
        <p:txBody>
          <a:bodyPr wrap="square" rtlCol="0">
            <a:spAutoFit/>
          </a:bodyPr>
          <a:lstStyle/>
          <a:p>
            <a:r>
              <a:rPr lang="en-US" sz="2400" dirty="0" smtClean="0">
                <a:solidFill>
                  <a:schemeClr val="bg1"/>
                </a:solidFill>
                <a:latin typeface="+mj-lt"/>
              </a:rPr>
              <a:t>Disrupts Trade Networks:</a:t>
            </a:r>
          </a:p>
          <a:p>
            <a:pPr marL="285750" indent="-285750">
              <a:buFont typeface="Arial" charset="0"/>
              <a:buChar char="•"/>
            </a:pPr>
            <a:r>
              <a:rPr lang="en-US" i="1" dirty="0" smtClean="0">
                <a:solidFill>
                  <a:schemeClr val="bg1"/>
                </a:solidFill>
                <a:latin typeface="+mj-lt"/>
              </a:rPr>
              <a:t>Supply Chains</a:t>
            </a:r>
            <a:endParaRPr lang="en-US" i="1" dirty="0">
              <a:solidFill>
                <a:schemeClr val="bg1"/>
              </a:solidFill>
              <a:latin typeface="+mj-lt"/>
            </a:endParaRPr>
          </a:p>
        </p:txBody>
      </p:sp>
      <p:sp>
        <p:nvSpPr>
          <p:cNvPr id="30" name="TextBox 29"/>
          <p:cNvSpPr txBox="1"/>
          <p:nvPr/>
        </p:nvSpPr>
        <p:spPr>
          <a:xfrm>
            <a:off x="8338060" y="581561"/>
            <a:ext cx="2286000" cy="1200329"/>
          </a:xfrm>
          <a:prstGeom prst="rect">
            <a:avLst/>
          </a:prstGeom>
          <a:noFill/>
        </p:spPr>
        <p:txBody>
          <a:bodyPr wrap="square" rtlCol="0">
            <a:spAutoFit/>
          </a:bodyPr>
          <a:lstStyle/>
          <a:p>
            <a:r>
              <a:rPr lang="en-US" sz="2400" dirty="0" smtClean="0">
                <a:solidFill>
                  <a:schemeClr val="bg1"/>
                </a:solidFill>
                <a:latin typeface="+mj-lt"/>
              </a:rPr>
              <a:t>Undermine Comparative Advantage</a:t>
            </a:r>
            <a:endParaRPr lang="en-US" sz="2400" dirty="0">
              <a:solidFill>
                <a:schemeClr val="bg1"/>
              </a:solidFill>
              <a:latin typeface="+mj-lt"/>
            </a:endParaRPr>
          </a:p>
        </p:txBody>
      </p:sp>
      <p:sp>
        <p:nvSpPr>
          <p:cNvPr id="31" name="TextBox 30"/>
          <p:cNvSpPr txBox="1"/>
          <p:nvPr/>
        </p:nvSpPr>
        <p:spPr>
          <a:xfrm>
            <a:off x="8338060" y="4569431"/>
            <a:ext cx="2286000" cy="1661993"/>
          </a:xfrm>
          <a:prstGeom prst="rect">
            <a:avLst/>
          </a:prstGeom>
          <a:noFill/>
        </p:spPr>
        <p:txBody>
          <a:bodyPr wrap="square" rtlCol="0">
            <a:spAutoFit/>
          </a:bodyPr>
          <a:lstStyle/>
          <a:p>
            <a:r>
              <a:rPr lang="en-US" sz="2400" dirty="0" smtClean="0">
                <a:solidFill>
                  <a:schemeClr val="bg1"/>
                </a:solidFill>
                <a:latin typeface="+mj-lt"/>
              </a:rPr>
              <a:t>Benefits Scarce Factors</a:t>
            </a:r>
          </a:p>
          <a:p>
            <a:pPr marL="285750" indent="-285750">
              <a:buFont typeface="Arial" charset="0"/>
              <a:buChar char="•"/>
            </a:pPr>
            <a:r>
              <a:rPr lang="en-US" i="1" dirty="0" smtClean="0">
                <a:solidFill>
                  <a:schemeClr val="bg1"/>
                </a:solidFill>
                <a:latin typeface="+mj-lt"/>
              </a:rPr>
              <a:t>High Skilled Labor v. Low   Skilled</a:t>
            </a:r>
          </a:p>
          <a:p>
            <a:pPr marL="285750" indent="-285750">
              <a:buFont typeface="Arial" charset="0"/>
              <a:buChar char="•"/>
            </a:pPr>
            <a:r>
              <a:rPr lang="en-US" i="1" dirty="0" smtClean="0">
                <a:solidFill>
                  <a:schemeClr val="bg1"/>
                </a:solidFill>
                <a:latin typeface="+mj-lt"/>
              </a:rPr>
              <a:t>Labor v. Capital</a:t>
            </a:r>
            <a:endParaRPr lang="en-US" i="1" dirty="0">
              <a:solidFill>
                <a:schemeClr val="bg1"/>
              </a:solidFill>
              <a:latin typeface="+mj-lt"/>
            </a:endParaRPr>
          </a:p>
        </p:txBody>
      </p:sp>
      <p:sp>
        <p:nvSpPr>
          <p:cNvPr id="32" name="TextBox 31"/>
          <p:cNvSpPr txBox="1"/>
          <p:nvPr/>
        </p:nvSpPr>
        <p:spPr>
          <a:xfrm>
            <a:off x="2619231" y="4584445"/>
            <a:ext cx="2286000" cy="1477328"/>
          </a:xfrm>
          <a:prstGeom prst="rect">
            <a:avLst/>
          </a:prstGeom>
          <a:noFill/>
        </p:spPr>
        <p:txBody>
          <a:bodyPr wrap="square" rtlCol="0">
            <a:spAutoFit/>
          </a:bodyPr>
          <a:lstStyle/>
          <a:p>
            <a:r>
              <a:rPr lang="en-US" sz="2400" dirty="0" smtClean="0">
                <a:solidFill>
                  <a:schemeClr val="bg1"/>
                </a:solidFill>
                <a:latin typeface="+mj-lt"/>
              </a:rPr>
              <a:t>Re-allocation of Capital and Labor</a:t>
            </a:r>
          </a:p>
          <a:p>
            <a:pPr marL="285750" indent="-285750">
              <a:buFont typeface="Arial" charset="0"/>
              <a:buChar char="•"/>
            </a:pPr>
            <a:r>
              <a:rPr lang="en-US" i="1" dirty="0" smtClean="0">
                <a:solidFill>
                  <a:schemeClr val="bg1"/>
                </a:solidFill>
                <a:latin typeface="+mj-lt"/>
              </a:rPr>
              <a:t>Clay v. Putty Capital</a:t>
            </a:r>
            <a:endParaRPr lang="en-US" i="1" dirty="0">
              <a:solidFill>
                <a:schemeClr val="bg1"/>
              </a:solidFill>
              <a:latin typeface="+mj-lt"/>
            </a:endParaRPr>
          </a:p>
        </p:txBody>
      </p:sp>
      <p:cxnSp>
        <p:nvCxnSpPr>
          <p:cNvPr id="33" name="Straight Arrow Connector 32"/>
          <p:cNvCxnSpPr/>
          <p:nvPr/>
        </p:nvCxnSpPr>
        <p:spPr>
          <a:xfrm flipH="1" flipV="1">
            <a:off x="4703524" y="1276132"/>
            <a:ext cx="914400" cy="914400"/>
          </a:xfrm>
          <a:prstGeom prst="straightConnector1">
            <a:avLst/>
          </a:prstGeom>
          <a:ln w="57150">
            <a:solidFill>
              <a:schemeClr val="bg1"/>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a:xfrm flipH="1">
            <a:off x="4703524" y="4232126"/>
            <a:ext cx="914400" cy="914400"/>
          </a:xfrm>
          <a:prstGeom prst="straightConnector1">
            <a:avLst/>
          </a:prstGeom>
          <a:ln w="57150">
            <a:solidFill>
              <a:schemeClr val="bg1"/>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5" name="Straight Arrow Connector 34"/>
          <p:cNvCxnSpPr/>
          <p:nvPr/>
        </p:nvCxnSpPr>
        <p:spPr>
          <a:xfrm flipV="1">
            <a:off x="7284589" y="1276132"/>
            <a:ext cx="914400" cy="914400"/>
          </a:xfrm>
          <a:prstGeom prst="straightConnector1">
            <a:avLst/>
          </a:prstGeom>
          <a:ln w="57150">
            <a:solidFill>
              <a:schemeClr val="bg1"/>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36" name="Straight Arrow Connector 35"/>
          <p:cNvCxnSpPr/>
          <p:nvPr/>
        </p:nvCxnSpPr>
        <p:spPr>
          <a:xfrm>
            <a:off x="7281071" y="4229100"/>
            <a:ext cx="914400" cy="914400"/>
          </a:xfrm>
          <a:prstGeom prst="straightConnector1">
            <a:avLst/>
          </a:prstGeom>
          <a:ln w="57150">
            <a:solidFill>
              <a:schemeClr val="bg1"/>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37" name="Oval 36"/>
          <p:cNvSpPr/>
          <p:nvPr/>
        </p:nvSpPr>
        <p:spPr>
          <a:xfrm>
            <a:off x="5098205" y="1841245"/>
            <a:ext cx="2743200" cy="2743200"/>
          </a:xfrm>
          <a:prstGeom prst="ellipse">
            <a:avLst/>
          </a:prstGeom>
          <a:solidFill>
            <a:schemeClr val="tx1">
              <a:lumMod val="85000"/>
              <a:lumOff val="15000"/>
              <a:alpha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mj-lt"/>
              </a:rPr>
              <a:t>Increased Trade and Capital Protectionism</a:t>
            </a:r>
            <a:endParaRPr lang="en-US" sz="2400" dirty="0">
              <a:solidFill>
                <a:schemeClr val="bg1"/>
              </a:solidFill>
              <a:latin typeface="+mj-lt"/>
            </a:endParaRPr>
          </a:p>
        </p:txBody>
      </p:sp>
    </p:spTree>
    <p:extLst>
      <p:ext uri="{BB962C8B-B14F-4D97-AF65-F5344CB8AC3E}">
        <p14:creationId xmlns:p14="http://schemas.microsoft.com/office/powerpoint/2010/main" val="1565966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013926" y="1776549"/>
            <a:ext cx="4114800" cy="2908981"/>
          </a:xfrm>
          <a:prstGeom prst="rect">
            <a:avLst/>
          </a:prstGeom>
        </p:spPr>
      </p:pic>
      <p:sp>
        <p:nvSpPr>
          <p:cNvPr id="3" name="Title 4"/>
          <p:cNvSpPr txBox="1">
            <a:spLocks/>
          </p:cNvSpPr>
          <p:nvPr/>
        </p:nvSpPr>
        <p:spPr>
          <a:xfrm>
            <a:off x="9827393" y="142287"/>
            <a:ext cx="2011679"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b="1" smtClean="0">
                <a:solidFill>
                  <a:schemeClr val="bg1"/>
                </a:solidFill>
              </a:rPr>
              <a:t>1965</a:t>
            </a:r>
            <a:endParaRPr lang="en-US" sz="6000" b="1" dirty="0">
              <a:solidFill>
                <a:schemeClr val="bg1"/>
              </a:solidFill>
            </a:endParaRPr>
          </a:p>
        </p:txBody>
      </p:sp>
      <p:sp>
        <p:nvSpPr>
          <p:cNvPr id="4" name="Title 4"/>
          <p:cNvSpPr txBox="1">
            <a:spLocks/>
          </p:cNvSpPr>
          <p:nvPr/>
        </p:nvSpPr>
        <p:spPr>
          <a:xfrm>
            <a:off x="123256" y="142287"/>
            <a:ext cx="8606857"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rPr>
              <a:t>This network map was created using bilateral data measuring the ability of states to formally influence one another.  It is built across three dimensions (economic, political, security) and was originally created for the US government. </a:t>
            </a:r>
          </a:p>
        </p:txBody>
      </p:sp>
    </p:spTree>
    <p:extLst>
      <p:ext uri="{BB962C8B-B14F-4D97-AF65-F5344CB8AC3E}">
        <p14:creationId xmlns:p14="http://schemas.microsoft.com/office/powerpoint/2010/main" val="1862416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609473" y="1632858"/>
            <a:ext cx="5120640" cy="3620065"/>
          </a:xfrm>
          <a:prstGeom prst="rect">
            <a:avLst/>
          </a:prstGeom>
        </p:spPr>
      </p:pic>
      <p:sp>
        <p:nvSpPr>
          <p:cNvPr id="3" name="Title 4"/>
          <p:cNvSpPr txBox="1">
            <a:spLocks/>
          </p:cNvSpPr>
          <p:nvPr/>
        </p:nvSpPr>
        <p:spPr>
          <a:xfrm>
            <a:off x="9827393" y="142287"/>
            <a:ext cx="2011679"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b="1" dirty="0" smtClean="0">
                <a:solidFill>
                  <a:schemeClr val="bg1"/>
                </a:solidFill>
              </a:rPr>
              <a:t>1975</a:t>
            </a:r>
            <a:endParaRPr lang="en-US" sz="6000" b="1" dirty="0">
              <a:solidFill>
                <a:schemeClr val="bg1"/>
              </a:solidFill>
            </a:endParaRPr>
          </a:p>
        </p:txBody>
      </p:sp>
      <p:sp>
        <p:nvSpPr>
          <p:cNvPr id="4" name="Title 4"/>
          <p:cNvSpPr txBox="1">
            <a:spLocks/>
          </p:cNvSpPr>
          <p:nvPr/>
        </p:nvSpPr>
        <p:spPr>
          <a:xfrm>
            <a:off x="123256" y="142287"/>
            <a:ext cx="8606857" cy="9164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rPr>
              <a:t>This network map was created using bilateral data measuring the ability of states to formally influence one another.  It is built across three dimensions (economic, political, security) and was originally created for the US government. </a:t>
            </a:r>
          </a:p>
        </p:txBody>
      </p:sp>
    </p:spTree>
    <p:extLst>
      <p:ext uri="{BB962C8B-B14F-4D97-AF65-F5344CB8AC3E}">
        <p14:creationId xmlns:p14="http://schemas.microsoft.com/office/powerpoint/2010/main" val="16299988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1868</TotalTime>
  <Words>506</Words>
  <Application>Microsoft Macintosh PowerPoint</Application>
  <PresentationFormat>Widescreen</PresentationFormat>
  <Paragraphs>110</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Calibri Light</vt:lpstr>
      <vt:lpstr>Times New Roman</vt:lpstr>
      <vt:lpstr>Arial</vt:lpstr>
      <vt:lpstr>Office Theme</vt:lpstr>
      <vt:lpstr>Trade Protectionism understanding the long and short-terms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David Bohl</dc:creator>
  <cp:keywords/>
  <dc:description/>
  <cp:lastModifiedBy>David Bohl</cp:lastModifiedBy>
  <cp:revision>32</cp:revision>
  <cp:lastPrinted>2017-01-11T20:25:57Z</cp:lastPrinted>
  <dcterms:created xsi:type="dcterms:W3CDTF">2017-01-10T15:42:17Z</dcterms:created>
  <dcterms:modified xsi:type="dcterms:W3CDTF">2017-01-11T23:33:31Z</dcterms:modified>
  <cp:category/>
</cp:coreProperties>
</file>